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 id="2147483648" r:id="rId2"/>
  </p:sldMasterIdLst>
  <p:sldIdLst>
    <p:sldId id="293" r:id="rId3"/>
    <p:sldId id="294" r:id="rId4"/>
    <p:sldId id="256" r:id="rId5"/>
    <p:sldId id="257" r:id="rId6"/>
    <p:sldId id="258" r:id="rId7"/>
    <p:sldId id="259" r:id="rId8"/>
    <p:sldId id="260" r:id="rId9"/>
    <p:sldId id="261" r:id="rId10"/>
    <p:sldId id="295" r:id="rId11"/>
    <p:sldId id="262" r:id="rId12"/>
    <p:sldId id="263" r:id="rId13"/>
    <p:sldId id="264" r:id="rId14"/>
    <p:sldId id="265" r:id="rId15"/>
    <p:sldId id="266" r:id="rId16"/>
    <p:sldId id="267" r:id="rId17"/>
    <p:sldId id="268" r:id="rId18"/>
    <p:sldId id="296" r:id="rId19"/>
    <p:sldId id="269" r:id="rId20"/>
    <p:sldId id="270" r:id="rId21"/>
    <p:sldId id="286" r:id="rId22"/>
    <p:sldId id="285" r:id="rId23"/>
    <p:sldId id="271" r:id="rId24"/>
    <p:sldId id="297" r:id="rId25"/>
    <p:sldId id="272" r:id="rId26"/>
    <p:sldId id="273" r:id="rId27"/>
    <p:sldId id="274" r:id="rId28"/>
    <p:sldId id="275" r:id="rId29"/>
    <p:sldId id="300" r:id="rId30"/>
    <p:sldId id="298" r:id="rId31"/>
    <p:sldId id="276" r:id="rId32"/>
    <p:sldId id="277" r:id="rId33"/>
    <p:sldId id="278" r:id="rId34"/>
    <p:sldId id="279" r:id="rId35"/>
    <p:sldId id="280" r:id="rId36"/>
    <p:sldId id="281" r:id="rId37"/>
    <p:sldId id="282" r:id="rId38"/>
    <p:sldId id="283" r:id="rId39"/>
    <p:sldId id="284" r:id="rId40"/>
    <p:sldId id="290" r:id="rId41"/>
    <p:sldId id="291" r:id="rId42"/>
    <p:sldId id="292" r:id="rId43"/>
    <p:sldId id="287" r:id="rId44"/>
    <p:sldId id="288" r:id="rId45"/>
    <p:sldId id="289" r:id="rId46"/>
  </p:sldIdLst>
  <p:sldSz cx="12192000" cy="6858000"/>
  <p:notesSz cx="7772400" cy="10058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hn Ruoff" initials="JR" lastIdx="8" clrIdx="0">
    <p:extLst>
      <p:ext uri="{19B8F6BF-5375-455C-9EA6-DF929625EA0E}">
        <p15:presenceInfo xmlns:p15="http://schemas.microsoft.com/office/powerpoint/2012/main" userId="S::jruoff@theruoffgroup.com::7a64c3fa-0097-41a2-ad33-d2df112378b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2"/>
    <p:restoredTop sz="94628"/>
  </p:normalViewPr>
  <p:slideViewPr>
    <p:cSldViewPr snapToGrid="0">
      <p:cViewPr varScale="1">
        <p:scale>
          <a:sx n="81" d="100"/>
          <a:sy n="81" d="100"/>
        </p:scale>
        <p:origin x="725"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3-20T16:51:57.363" idx="1">
    <p:pos x="10" y="10"/>
    <p:text>I would move this here as part of the Census discussion.</p:text>
    <p:extLst>
      <p:ext uri="{C676402C-5697-4E1C-873F-D02D1690AC5C}">
        <p15:threadingInfo xmlns:p15="http://schemas.microsoft.com/office/powerpoint/2012/main" timeZoneBias="2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1-03-20T16:57:35.065" idx="5">
    <p:pos x="2771" y="1382"/>
    <p:text>This probably belongs on the required list.</p:text>
    <p:extLst>
      <p:ext uri="{C676402C-5697-4E1C-873F-D02D1690AC5C}">
        <p15:threadingInfo xmlns:p15="http://schemas.microsoft.com/office/powerpoint/2012/main" timeZoneBias="2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1-03-20T16:59:21.882" idx="6">
    <p:pos x="10" y="10"/>
    <p:text>If we are going to show these formulae, we should nte that legislatures and the courts typically rely on the eyeball test.</p:text>
    <p:extLst>
      <p:ext uri="{C676402C-5697-4E1C-873F-D02D1690AC5C}">
        <p15:threadingInfo xmlns:p15="http://schemas.microsoft.com/office/powerpoint/2012/main" timeZoneBias="24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US"/>
              <a:t>Click to edit Master title style</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pPr>
              <a:lnSpc>
                <a:spcPct val="100000"/>
              </a:lnSpc>
            </a:pPr>
            <a:fld id="{0DC18976-B642-4E8A-A1C3-DA0134EABBCD}" type="datetime">
              <a:rPr lang="en-US" sz="1200" b="0" strike="noStrike" spc="-1" smtClean="0">
                <a:solidFill>
                  <a:srgbClr val="8B8B8B"/>
                </a:solidFill>
                <a:latin typeface="Calibri"/>
              </a:rPr>
              <a:t>3/26/2021</a:t>
            </a:fld>
            <a:endParaRPr lang="en-US" sz="1200" b="0" strike="noStrike" spc="-1">
              <a:latin typeface="Times New Roman"/>
            </a:endParaRPr>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sz="2400" b="0" strike="noStrike" spc="-1">
              <a:latin typeface="Times New Roman"/>
            </a:endParaRPr>
          </a:p>
        </p:txBody>
      </p:sp>
      <p:sp>
        <p:nvSpPr>
          <p:cNvPr id="6" name="Slide Number Placeholder 5"/>
          <p:cNvSpPr>
            <a:spLocks noGrp="1"/>
          </p:cNvSpPr>
          <p:nvPr>
            <p:ph type="sldNum" sz="quarter" idx="12"/>
          </p:nvPr>
        </p:nvSpPr>
        <p:spPr>
          <a:xfrm>
            <a:off x="10469880" y="320040"/>
            <a:ext cx="914400" cy="320040"/>
          </a:xfrm>
        </p:spPr>
        <p:txBody>
          <a:bodyPr/>
          <a:lstStyle/>
          <a:p>
            <a:pPr algn="r">
              <a:lnSpc>
                <a:spcPct val="100000"/>
              </a:lnSpc>
            </a:pPr>
            <a:fld id="{EB433D55-E6DB-497B-ACBB-C49F48B7FC61}" type="slidenum">
              <a:rPr lang="en-US" sz="1200" b="0" strike="noStrike" spc="-1" smtClean="0">
                <a:solidFill>
                  <a:srgbClr val="8B8B8B"/>
                </a:solidFill>
                <a:latin typeface="Calibri"/>
              </a:rPr>
              <a:t>‹#›</a:t>
            </a:fld>
            <a:endParaRPr lang="en-US" sz="1200" b="0" strike="noStrike" spc="-1">
              <a:latin typeface="Times New Roman"/>
            </a:endParaRPr>
          </a:p>
        </p:txBody>
      </p:sp>
    </p:spTree>
    <p:extLst>
      <p:ext uri="{BB962C8B-B14F-4D97-AF65-F5344CB8AC3E}">
        <p14:creationId xmlns:p14="http://schemas.microsoft.com/office/powerpoint/2010/main" val="838006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lnSpc>
                <a:spcPct val="100000"/>
              </a:lnSpc>
            </a:pPr>
            <a:fld id="{0DC18976-B642-4E8A-A1C3-DA0134EABBCD}" type="datetime">
              <a:rPr lang="en-US" sz="1200" b="0" strike="noStrike" spc="-1" smtClean="0">
                <a:solidFill>
                  <a:srgbClr val="8B8B8B"/>
                </a:solidFill>
                <a:latin typeface="Calibri"/>
              </a:rPr>
              <a:t>3/26/2021</a:t>
            </a:fld>
            <a:endParaRPr lang="en-US" sz="1200" b="0" strike="noStrike" spc="-1">
              <a:latin typeface="Times New Roman"/>
            </a:endParaRPr>
          </a:p>
        </p:txBody>
      </p:sp>
      <p:sp>
        <p:nvSpPr>
          <p:cNvPr id="5" name="Footer Placeholder 4"/>
          <p:cNvSpPr>
            <a:spLocks noGrp="1"/>
          </p:cNvSpPr>
          <p:nvPr>
            <p:ph type="ftr" sz="quarter" idx="11"/>
          </p:nvPr>
        </p:nvSpPr>
        <p:spPr/>
        <p:txBody>
          <a:bodyPr/>
          <a:lstStyle/>
          <a:p>
            <a:endParaRPr lang="en-US" sz="2400" b="0" strike="noStrike" spc="-1">
              <a:latin typeface="Times New Roman"/>
            </a:endParaRPr>
          </a:p>
        </p:txBody>
      </p:sp>
      <p:sp>
        <p:nvSpPr>
          <p:cNvPr id="6" name="Slide Number Placeholder 5"/>
          <p:cNvSpPr>
            <a:spLocks noGrp="1"/>
          </p:cNvSpPr>
          <p:nvPr>
            <p:ph type="sldNum" sz="quarter" idx="12"/>
          </p:nvPr>
        </p:nvSpPr>
        <p:spPr/>
        <p:txBody>
          <a:bodyPr/>
          <a:lstStyle/>
          <a:p>
            <a:pPr algn="r">
              <a:lnSpc>
                <a:spcPct val="100000"/>
              </a:lnSpc>
            </a:pPr>
            <a:fld id="{EB433D55-E6DB-497B-ACBB-C49F48B7FC61}" type="slidenum">
              <a:rPr lang="en-US" sz="1200" b="0" strike="noStrike" spc="-1" smtClean="0">
                <a:solidFill>
                  <a:srgbClr val="8B8B8B"/>
                </a:solidFill>
                <a:latin typeface="Calibri"/>
              </a:rPr>
              <a:t>‹#›</a:t>
            </a:fld>
            <a:endParaRPr lang="en-US" sz="1200" b="0" strike="noStrike" spc="-1">
              <a:latin typeface="Times New Roman"/>
            </a:endParaRPr>
          </a:p>
        </p:txBody>
      </p:sp>
    </p:spTree>
    <p:extLst>
      <p:ext uri="{BB962C8B-B14F-4D97-AF65-F5344CB8AC3E}">
        <p14:creationId xmlns:p14="http://schemas.microsoft.com/office/powerpoint/2010/main" val="31773711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04672" y="320040"/>
            <a:ext cx="3657600" cy="320040"/>
          </a:xfrm>
        </p:spPr>
        <p:txBody>
          <a:bodyPr/>
          <a:lstStyle/>
          <a:p>
            <a:pPr>
              <a:lnSpc>
                <a:spcPct val="100000"/>
              </a:lnSpc>
            </a:pPr>
            <a:fld id="{0DC18976-B642-4E8A-A1C3-DA0134EABBCD}" type="datetime">
              <a:rPr lang="en-US" sz="1200" b="0" strike="noStrike" spc="-1" smtClean="0">
                <a:solidFill>
                  <a:srgbClr val="8B8B8B"/>
                </a:solidFill>
                <a:latin typeface="Calibri"/>
              </a:rPr>
              <a:t>3/26/2021</a:t>
            </a:fld>
            <a:endParaRPr lang="en-US" sz="1200" b="0" strike="noStrike" spc="-1">
              <a:latin typeface="Times New Roman"/>
            </a:endParaRPr>
          </a:p>
        </p:txBody>
      </p:sp>
      <p:sp>
        <p:nvSpPr>
          <p:cNvPr id="5" name="Footer Placeholder 4"/>
          <p:cNvSpPr>
            <a:spLocks noGrp="1"/>
          </p:cNvSpPr>
          <p:nvPr>
            <p:ph type="ftr" sz="quarter" idx="11"/>
          </p:nvPr>
        </p:nvSpPr>
        <p:spPr>
          <a:xfrm>
            <a:off x="804672" y="6227064"/>
            <a:ext cx="10588752" cy="320040"/>
          </a:xfrm>
        </p:spPr>
        <p:txBody>
          <a:bodyPr/>
          <a:lstStyle/>
          <a:p>
            <a:endParaRPr lang="en-US" sz="2400" b="0" strike="noStrike" spc="-1">
              <a:latin typeface="Times New Roman"/>
            </a:endParaRPr>
          </a:p>
        </p:txBody>
      </p:sp>
      <p:sp>
        <p:nvSpPr>
          <p:cNvPr id="6" name="Slide Number Placeholder 5"/>
          <p:cNvSpPr>
            <a:spLocks noGrp="1"/>
          </p:cNvSpPr>
          <p:nvPr>
            <p:ph type="sldNum" sz="quarter" idx="12"/>
          </p:nvPr>
        </p:nvSpPr>
        <p:spPr>
          <a:xfrm>
            <a:off x="10469880" y="320040"/>
            <a:ext cx="914400" cy="320040"/>
          </a:xfrm>
        </p:spPr>
        <p:txBody>
          <a:bodyPr/>
          <a:lstStyle/>
          <a:p>
            <a:pPr algn="r">
              <a:lnSpc>
                <a:spcPct val="100000"/>
              </a:lnSpc>
            </a:pPr>
            <a:fld id="{EB433D55-E6DB-497B-ACBB-C49F48B7FC61}" type="slidenum">
              <a:rPr lang="en-US" sz="1200" b="0" strike="noStrike" spc="-1" smtClean="0">
                <a:solidFill>
                  <a:srgbClr val="8B8B8B"/>
                </a:solidFill>
                <a:latin typeface="Calibri"/>
              </a:rPr>
              <a:t>‹#›</a:t>
            </a:fld>
            <a:endParaRPr lang="en-US" sz="1200" b="0" strike="noStrike" spc="-1">
              <a:latin typeface="Times New Roman"/>
            </a:endParaRPr>
          </a:p>
        </p:txBody>
      </p:sp>
    </p:spTree>
    <p:extLst>
      <p:ext uri="{BB962C8B-B14F-4D97-AF65-F5344CB8AC3E}">
        <p14:creationId xmlns:p14="http://schemas.microsoft.com/office/powerpoint/2010/main" val="37409859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en-US" sz="1800" b="0" strike="noStrike" spc="-1">
              <a:solidFill>
                <a:srgbClr val="000000"/>
              </a:solidFill>
              <a:latin typeface="Calibri"/>
            </a:endParaRPr>
          </a:p>
        </p:txBody>
      </p:sp>
      <p:sp>
        <p:nvSpPr>
          <p:cNvPr id="47" name="PlaceHolder 2"/>
          <p:cNvSpPr>
            <a:spLocks noGrp="1"/>
          </p:cNvSpPr>
          <p:nvPr>
            <p:ph type="subTitle"/>
          </p:nvPr>
        </p:nvSpPr>
        <p:spPr>
          <a:xfrm>
            <a:off x="838080" y="1825560"/>
            <a:ext cx="10515240" cy="4350960"/>
          </a:xfrm>
          <a:prstGeom prst="rect">
            <a:avLst/>
          </a:prstGeom>
        </p:spPr>
        <p:txBody>
          <a:bodyPr lIns="0" tIns="0" rIns="0" bIns="0" anchor="ctr">
            <a:noAutofit/>
          </a:bodyPr>
          <a:lstStyle/>
          <a:p>
            <a:pPr algn="ctr"/>
            <a:endParaRPr lang="en-US" sz="3200" b="0" strike="noStrike" spc="-1">
              <a:latin typeface="Arial"/>
            </a:endParaRPr>
          </a:p>
        </p:txBody>
      </p:sp>
    </p:spTree>
    <p:extLst>
      <p:ext uri="{BB962C8B-B14F-4D97-AF65-F5344CB8AC3E}">
        <p14:creationId xmlns:p14="http://schemas.microsoft.com/office/powerpoint/2010/main" val="33397792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en-US" sz="1800" b="0" strike="noStrike" spc="-1">
              <a:solidFill>
                <a:srgbClr val="000000"/>
              </a:solidFill>
              <a:latin typeface="Calibri"/>
            </a:endParaRPr>
          </a:p>
        </p:txBody>
      </p:sp>
      <p:sp>
        <p:nvSpPr>
          <p:cNvPr id="8" name="PlaceHolder 2"/>
          <p:cNvSpPr>
            <a:spLocks noGrp="1"/>
          </p:cNvSpPr>
          <p:nvPr>
            <p:ph type="body"/>
          </p:nvPr>
        </p:nvSpPr>
        <p:spPr>
          <a:xfrm>
            <a:off x="838080" y="1825560"/>
            <a:ext cx="10515240" cy="4350960"/>
          </a:xfrm>
          <a:prstGeom prst="rect">
            <a:avLst/>
          </a:prstGeom>
        </p:spPr>
        <p:txBody>
          <a:bodyPr lIns="0" tIns="0" rIns="0" bIns="0">
            <a:normAutofit/>
          </a:bodyPr>
          <a:lstStyle/>
          <a:p>
            <a:endParaRPr lang="en-US" sz="2800" b="0" strike="noStrike" spc="-1">
              <a:solidFill>
                <a:srgbClr val="000000"/>
              </a:solidFill>
              <a:latin typeface="Calibri"/>
            </a:endParaRPr>
          </a:p>
        </p:txBody>
      </p:sp>
    </p:spTree>
    <p:extLst>
      <p:ext uri="{BB962C8B-B14F-4D97-AF65-F5344CB8AC3E}">
        <p14:creationId xmlns:p14="http://schemas.microsoft.com/office/powerpoint/2010/main" val="30508660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fourObj">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en-US" sz="1800" b="0" strike="noStrike" spc="-1">
              <a:solidFill>
                <a:srgbClr val="000000"/>
              </a:solidFill>
              <a:latin typeface="Calibri"/>
            </a:endParaRPr>
          </a:p>
        </p:txBody>
      </p:sp>
      <p:sp>
        <p:nvSpPr>
          <p:cNvPr id="30" name="PlaceHolder 2"/>
          <p:cNvSpPr>
            <a:spLocks noGrp="1"/>
          </p:cNvSpPr>
          <p:nvPr>
            <p:ph type="body"/>
          </p:nvPr>
        </p:nvSpPr>
        <p:spPr>
          <a:xfrm>
            <a:off x="838080" y="1825560"/>
            <a:ext cx="5131080" cy="207504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31" name="PlaceHolder 3"/>
          <p:cNvSpPr>
            <a:spLocks noGrp="1"/>
          </p:cNvSpPr>
          <p:nvPr>
            <p:ph type="body"/>
          </p:nvPr>
        </p:nvSpPr>
        <p:spPr>
          <a:xfrm>
            <a:off x="6226200" y="1825560"/>
            <a:ext cx="5131080" cy="207504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32" name="PlaceHolder 4"/>
          <p:cNvSpPr>
            <a:spLocks noGrp="1"/>
          </p:cNvSpPr>
          <p:nvPr>
            <p:ph type="body"/>
          </p:nvPr>
        </p:nvSpPr>
        <p:spPr>
          <a:xfrm>
            <a:off x="838080" y="4098240"/>
            <a:ext cx="5131080" cy="207504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33" name="PlaceHolder 5"/>
          <p:cNvSpPr>
            <a:spLocks noGrp="1"/>
          </p:cNvSpPr>
          <p:nvPr>
            <p:ph type="body"/>
          </p:nvPr>
        </p:nvSpPr>
        <p:spPr>
          <a:xfrm>
            <a:off x="6226200" y="4098240"/>
            <a:ext cx="5131080" cy="2075040"/>
          </a:xfrm>
          <a:prstGeom prst="rect">
            <a:avLst/>
          </a:prstGeom>
        </p:spPr>
        <p:txBody>
          <a:bodyPr lIns="0" tIns="0" rIns="0" bIns="0">
            <a:normAutofit/>
          </a:bodyPr>
          <a:lstStyle/>
          <a:p>
            <a:endParaRPr lang="en-US" sz="2800" b="0" strike="noStrike" spc="-1">
              <a:solidFill>
                <a:srgbClr val="000000"/>
              </a:solidFill>
              <a:latin typeface="Calibri"/>
            </a:endParaRPr>
          </a:p>
        </p:txBody>
      </p:sp>
    </p:spTree>
    <p:extLst>
      <p:ext uri="{BB962C8B-B14F-4D97-AF65-F5344CB8AC3E}">
        <p14:creationId xmlns:p14="http://schemas.microsoft.com/office/powerpoint/2010/main" val="11138112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AndTwoObj">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en-US" sz="1800" b="0" strike="noStrike" spc="-1">
              <a:solidFill>
                <a:srgbClr val="000000"/>
              </a:solidFill>
              <a:latin typeface="Calibri"/>
            </a:endParaRPr>
          </a:p>
        </p:txBody>
      </p:sp>
      <p:sp>
        <p:nvSpPr>
          <p:cNvPr id="19" name="PlaceHolder 2"/>
          <p:cNvSpPr>
            <a:spLocks noGrp="1"/>
          </p:cNvSpPr>
          <p:nvPr>
            <p:ph type="body"/>
          </p:nvPr>
        </p:nvSpPr>
        <p:spPr>
          <a:xfrm>
            <a:off x="838080" y="1825560"/>
            <a:ext cx="5131080" cy="435096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20" name="PlaceHolder 3"/>
          <p:cNvSpPr>
            <a:spLocks noGrp="1"/>
          </p:cNvSpPr>
          <p:nvPr>
            <p:ph type="body"/>
          </p:nvPr>
        </p:nvSpPr>
        <p:spPr>
          <a:xfrm>
            <a:off x="6226200" y="1825560"/>
            <a:ext cx="5131080" cy="207504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21" name="PlaceHolder 4"/>
          <p:cNvSpPr>
            <a:spLocks noGrp="1"/>
          </p:cNvSpPr>
          <p:nvPr>
            <p:ph type="body"/>
          </p:nvPr>
        </p:nvSpPr>
        <p:spPr>
          <a:xfrm>
            <a:off x="6226200" y="4098240"/>
            <a:ext cx="5131080" cy="2075040"/>
          </a:xfrm>
          <a:prstGeom prst="rect">
            <a:avLst/>
          </a:prstGeom>
        </p:spPr>
        <p:txBody>
          <a:bodyPr lIns="0" tIns="0" rIns="0" bIns="0">
            <a:normAutofit/>
          </a:bodyPr>
          <a:lstStyle/>
          <a:p>
            <a:endParaRPr lang="en-US" sz="2800" b="0" strike="noStrike" spc="-1">
              <a:solidFill>
                <a:srgbClr val="000000"/>
              </a:solidFill>
              <a:latin typeface="Calibri"/>
            </a:endParaRPr>
          </a:p>
        </p:txBody>
      </p:sp>
    </p:spTree>
    <p:extLst>
      <p:ext uri="{BB962C8B-B14F-4D97-AF65-F5344CB8AC3E}">
        <p14:creationId xmlns:p14="http://schemas.microsoft.com/office/powerpoint/2010/main" val="5068888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OverTx">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en-US" sz="1800" b="0" strike="noStrike" spc="-1">
              <a:solidFill>
                <a:srgbClr val="000000"/>
              </a:solidFill>
              <a:latin typeface="Calibri"/>
            </a:endParaRPr>
          </a:p>
        </p:txBody>
      </p:sp>
      <p:sp>
        <p:nvSpPr>
          <p:cNvPr id="23" name="PlaceHolder 2"/>
          <p:cNvSpPr>
            <a:spLocks noGrp="1"/>
          </p:cNvSpPr>
          <p:nvPr>
            <p:ph type="body"/>
          </p:nvPr>
        </p:nvSpPr>
        <p:spPr>
          <a:xfrm>
            <a:off x="838080" y="1825560"/>
            <a:ext cx="5131080" cy="207504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24" name="PlaceHolder 3"/>
          <p:cNvSpPr>
            <a:spLocks noGrp="1"/>
          </p:cNvSpPr>
          <p:nvPr>
            <p:ph type="body"/>
          </p:nvPr>
        </p:nvSpPr>
        <p:spPr>
          <a:xfrm>
            <a:off x="6226200" y="1825560"/>
            <a:ext cx="5131080" cy="2075040"/>
          </a:xfrm>
          <a:prstGeom prst="rect">
            <a:avLst/>
          </a:prstGeom>
        </p:spPr>
        <p:txBody>
          <a:bodyPr lIns="0" tIns="0" rIns="0" bIns="0">
            <a:normAutofit/>
          </a:bodyPr>
          <a:lstStyle/>
          <a:p>
            <a:endParaRPr lang="en-US" sz="2800" b="0" strike="noStrike" spc="-1">
              <a:solidFill>
                <a:srgbClr val="000000"/>
              </a:solidFill>
              <a:latin typeface="Calibri"/>
            </a:endParaRPr>
          </a:p>
        </p:txBody>
      </p:sp>
      <p:sp>
        <p:nvSpPr>
          <p:cNvPr id="25" name="PlaceHolder 4"/>
          <p:cNvSpPr>
            <a:spLocks noGrp="1"/>
          </p:cNvSpPr>
          <p:nvPr>
            <p:ph type="body"/>
          </p:nvPr>
        </p:nvSpPr>
        <p:spPr>
          <a:xfrm>
            <a:off x="838080" y="4098240"/>
            <a:ext cx="10515240" cy="2075040"/>
          </a:xfrm>
          <a:prstGeom prst="rect">
            <a:avLst/>
          </a:prstGeom>
        </p:spPr>
        <p:txBody>
          <a:bodyPr lIns="0" tIns="0" rIns="0" bIns="0">
            <a:normAutofit/>
          </a:bodyPr>
          <a:lstStyle/>
          <a:p>
            <a:endParaRPr lang="en-US" sz="2800" b="0" strike="noStrike" spc="-1">
              <a:solidFill>
                <a:srgbClr val="000000"/>
              </a:solidFill>
              <a:latin typeface="Calibri"/>
            </a:endParaRPr>
          </a:p>
        </p:txBody>
      </p:sp>
    </p:spTree>
    <p:extLst>
      <p:ext uri="{BB962C8B-B14F-4D97-AF65-F5344CB8AC3E}">
        <p14:creationId xmlns:p14="http://schemas.microsoft.com/office/powerpoint/2010/main" val="12843452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7C79C-3141-49BF-9956-D8BC8453BB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EECD538-B566-4034-A76F-31AA0EBB598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A4AF5B-FD7E-4D74-8BB7-D11101A16999}"/>
              </a:ext>
            </a:extLst>
          </p:cNvPr>
          <p:cNvSpPr>
            <a:spLocks noGrp="1"/>
          </p:cNvSpPr>
          <p:nvPr>
            <p:ph type="dt" sz="half" idx="10"/>
          </p:nvPr>
        </p:nvSpPr>
        <p:spPr/>
        <p:txBody>
          <a:bodyPr/>
          <a:lstStyle/>
          <a:p>
            <a:fld id="{34F939F3-4B9F-4B44-9D14-107535E8AE65}" type="datetimeFigureOut">
              <a:rPr lang="en-US" smtClean="0"/>
              <a:t>3/26/2021</a:t>
            </a:fld>
            <a:endParaRPr lang="en-US"/>
          </a:p>
        </p:txBody>
      </p:sp>
      <p:sp>
        <p:nvSpPr>
          <p:cNvPr id="5" name="Footer Placeholder 4">
            <a:extLst>
              <a:ext uri="{FF2B5EF4-FFF2-40B4-BE49-F238E27FC236}">
                <a16:creationId xmlns:a16="http://schemas.microsoft.com/office/drawing/2014/main" id="{C08FD132-DEC2-4751-8374-AA1BF6ED9E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30A1DB-3DF7-4C41-A780-21A0A7D92CD4}"/>
              </a:ext>
            </a:extLst>
          </p:cNvPr>
          <p:cNvSpPr>
            <a:spLocks noGrp="1"/>
          </p:cNvSpPr>
          <p:nvPr>
            <p:ph type="sldNum" sz="quarter" idx="12"/>
          </p:nvPr>
        </p:nvSpPr>
        <p:spPr/>
        <p:txBody>
          <a:bodyPr/>
          <a:lstStyle/>
          <a:p>
            <a:fld id="{6215F9F1-C023-429F-A2FF-9A8EA315EAE1}" type="slidenum">
              <a:rPr lang="en-US" smtClean="0"/>
              <a:t>‹#›</a:t>
            </a:fld>
            <a:endParaRPr lang="en-US"/>
          </a:p>
        </p:txBody>
      </p:sp>
    </p:spTree>
    <p:extLst>
      <p:ext uri="{BB962C8B-B14F-4D97-AF65-F5344CB8AC3E}">
        <p14:creationId xmlns:p14="http://schemas.microsoft.com/office/powerpoint/2010/main" val="8028753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 name="Title 1"/>
          <p:cNvSpPr>
            <a:spLocks noGrp="1"/>
          </p:cNvSpPr>
          <p:nvPr>
            <p:ph type="title"/>
          </p:nvPr>
        </p:nvSpPr>
        <p:spPr>
          <a:xfrm>
            <a:off x="888631" y="2349925"/>
            <a:ext cx="3498979" cy="2456442"/>
          </a:xfrm>
        </p:spPr>
        <p:txBody>
          <a:bodyPr/>
          <a:lstStyle>
            <a:lvl1pPr>
              <a:defRPr>
                <a:solidFill>
                  <a:srgbClr val="FFFEFF"/>
                </a:solidFill>
                <a:latin typeface="Big Caslon Medium" panose="02000603090000020003" pitchFamily="2" charset="-79"/>
                <a:cs typeface="Big Caslon Medium" panose="02000603090000020003" pitchFamily="2" charset="-79"/>
              </a:defRPr>
            </a:lvl1pPr>
          </a:lstStyle>
          <a:p>
            <a:r>
              <a:rPr lang="en-US" dirty="0"/>
              <a:t>Click to edit Master title style</a:t>
            </a:r>
          </a:p>
        </p:txBody>
      </p:sp>
      <p:sp>
        <p:nvSpPr>
          <p:cNvPr id="3" name="Content Placeholder 2"/>
          <p:cNvSpPr>
            <a:spLocks noGrp="1"/>
          </p:cNvSpPr>
          <p:nvPr>
            <p:ph idx="1"/>
          </p:nvPr>
        </p:nvSpPr>
        <p:spPr>
          <a:xfrm>
            <a:off x="5118447" y="803186"/>
            <a:ext cx="6281873" cy="5248622"/>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lnSpc>
                <a:spcPct val="100000"/>
              </a:lnSpc>
            </a:pPr>
            <a:fld id="{0DC18976-B642-4E8A-A1C3-DA0134EABBCD}" type="datetime">
              <a:rPr lang="en-US" sz="1200" b="0" strike="noStrike" spc="-1" smtClean="0">
                <a:solidFill>
                  <a:srgbClr val="8B8B8B"/>
                </a:solidFill>
                <a:latin typeface="Calibri"/>
              </a:rPr>
              <a:t>3/26/2021</a:t>
            </a:fld>
            <a:endParaRPr lang="en-US" sz="1200" b="0" strike="noStrike" spc="-1">
              <a:latin typeface="Times New Roman"/>
            </a:endParaRPr>
          </a:p>
        </p:txBody>
      </p:sp>
      <p:sp>
        <p:nvSpPr>
          <p:cNvPr id="5" name="Footer Placeholder 4"/>
          <p:cNvSpPr>
            <a:spLocks noGrp="1"/>
          </p:cNvSpPr>
          <p:nvPr>
            <p:ph type="ftr" sz="quarter" idx="11"/>
          </p:nvPr>
        </p:nvSpPr>
        <p:spPr/>
        <p:txBody>
          <a:bodyPr/>
          <a:lstStyle/>
          <a:p>
            <a:endParaRPr lang="en-US" sz="2400" b="0" strike="noStrike" spc="-1">
              <a:latin typeface="Times New Roman"/>
            </a:endParaRPr>
          </a:p>
        </p:txBody>
      </p:sp>
      <p:sp>
        <p:nvSpPr>
          <p:cNvPr id="6" name="Slide Number Placeholder 5"/>
          <p:cNvSpPr>
            <a:spLocks noGrp="1"/>
          </p:cNvSpPr>
          <p:nvPr>
            <p:ph type="sldNum" sz="quarter" idx="12"/>
          </p:nvPr>
        </p:nvSpPr>
        <p:spPr/>
        <p:txBody>
          <a:bodyPr/>
          <a:lstStyle/>
          <a:p>
            <a:pPr algn="r">
              <a:lnSpc>
                <a:spcPct val="100000"/>
              </a:lnSpc>
            </a:pPr>
            <a:fld id="{EB433D55-E6DB-497B-ACBB-C49F48B7FC61}" type="slidenum">
              <a:rPr lang="en-US" sz="1200" b="0" strike="noStrike" spc="-1" smtClean="0">
                <a:solidFill>
                  <a:srgbClr val="8B8B8B"/>
                </a:solidFill>
                <a:latin typeface="Calibri"/>
              </a:rPr>
              <a:t>‹#›</a:t>
            </a:fld>
            <a:endParaRPr lang="en-US" sz="1200" b="0" strike="noStrike" spc="-1">
              <a:latin typeface="Times New Roman"/>
            </a:endParaRPr>
          </a:p>
        </p:txBody>
      </p:sp>
    </p:spTree>
    <p:extLst>
      <p:ext uri="{BB962C8B-B14F-4D97-AF65-F5344CB8AC3E}">
        <p14:creationId xmlns:p14="http://schemas.microsoft.com/office/powerpoint/2010/main" val="16166433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991156"/>
            <a:ext cx="5666145" cy="3673260"/>
            <a:chOff x="3259545" y="1991156"/>
            <a:chExt cx="5666145" cy="3673260"/>
          </a:xfrm>
        </p:grpSpPr>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04672" y="320040"/>
            <a:ext cx="3657600" cy="320040"/>
          </a:xfrm>
        </p:spPr>
        <p:txBody>
          <a:bodyPr/>
          <a:lstStyle/>
          <a:p>
            <a:pPr>
              <a:lnSpc>
                <a:spcPct val="100000"/>
              </a:lnSpc>
            </a:pPr>
            <a:fld id="{0DC18976-B642-4E8A-A1C3-DA0134EABBCD}" type="datetime">
              <a:rPr lang="en-US" sz="1200" b="0" strike="noStrike" spc="-1" smtClean="0">
                <a:solidFill>
                  <a:srgbClr val="8B8B8B"/>
                </a:solidFill>
                <a:latin typeface="Calibri"/>
              </a:rPr>
              <a:t>3/26/2021</a:t>
            </a:fld>
            <a:endParaRPr lang="en-US" sz="1200" b="0" strike="noStrike" spc="-1">
              <a:latin typeface="Times New Roman"/>
            </a:endParaRPr>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sz="2400" b="0" strike="noStrike" spc="-1">
              <a:latin typeface="Times New Roman"/>
            </a:endParaRPr>
          </a:p>
        </p:txBody>
      </p:sp>
      <p:sp>
        <p:nvSpPr>
          <p:cNvPr id="6" name="Slide Number Placeholder 5"/>
          <p:cNvSpPr>
            <a:spLocks noGrp="1"/>
          </p:cNvSpPr>
          <p:nvPr>
            <p:ph type="sldNum" sz="quarter" idx="12"/>
          </p:nvPr>
        </p:nvSpPr>
        <p:spPr>
          <a:xfrm>
            <a:off x="10469880" y="320040"/>
            <a:ext cx="914400" cy="320040"/>
          </a:xfrm>
        </p:spPr>
        <p:txBody>
          <a:bodyPr/>
          <a:lstStyle/>
          <a:p>
            <a:pPr algn="r">
              <a:lnSpc>
                <a:spcPct val="100000"/>
              </a:lnSpc>
            </a:pPr>
            <a:fld id="{EB433D55-E6DB-497B-ACBB-C49F48B7FC61}" type="slidenum">
              <a:rPr lang="en-US" sz="1200" b="0" strike="noStrike" spc="-1" smtClean="0">
                <a:solidFill>
                  <a:srgbClr val="8B8B8B"/>
                </a:solidFill>
                <a:latin typeface="Calibri"/>
              </a:rPr>
              <a:t>‹#›</a:t>
            </a:fld>
            <a:endParaRPr lang="en-US" sz="1200" b="0" strike="noStrike" spc="-1">
              <a:latin typeface="Times New Roman"/>
            </a:endParaRPr>
          </a:p>
        </p:txBody>
      </p:sp>
    </p:spTree>
    <p:extLst>
      <p:ext uri="{BB962C8B-B14F-4D97-AF65-F5344CB8AC3E}">
        <p14:creationId xmlns:p14="http://schemas.microsoft.com/office/powerpoint/2010/main" val="38144506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804672" y="320040"/>
            <a:ext cx="3657600" cy="320040"/>
          </a:xfrm>
        </p:spPr>
        <p:txBody>
          <a:bodyPr/>
          <a:lstStyle/>
          <a:p>
            <a:pPr>
              <a:lnSpc>
                <a:spcPct val="100000"/>
              </a:lnSpc>
            </a:pPr>
            <a:fld id="{0DC18976-B642-4E8A-A1C3-DA0134EABBCD}" type="datetime">
              <a:rPr lang="en-US" sz="1200" b="0" strike="noStrike" spc="-1" smtClean="0">
                <a:solidFill>
                  <a:srgbClr val="8B8B8B"/>
                </a:solidFill>
                <a:latin typeface="Calibri"/>
              </a:rPr>
              <a:t>3/26/2021</a:t>
            </a:fld>
            <a:endParaRPr lang="en-US" sz="1200" b="0" strike="noStrike" spc="-1">
              <a:latin typeface="Times New Roman"/>
            </a:endParaRPr>
          </a:p>
        </p:txBody>
      </p:sp>
      <p:sp>
        <p:nvSpPr>
          <p:cNvPr id="6" name="Footer Placeholder 5"/>
          <p:cNvSpPr>
            <a:spLocks noGrp="1"/>
          </p:cNvSpPr>
          <p:nvPr>
            <p:ph type="ftr" sz="quarter" idx="11"/>
          </p:nvPr>
        </p:nvSpPr>
        <p:spPr>
          <a:xfrm>
            <a:off x="804672" y="6227064"/>
            <a:ext cx="10588752" cy="320040"/>
          </a:xfrm>
        </p:spPr>
        <p:txBody>
          <a:bodyPr/>
          <a:lstStyle/>
          <a:p>
            <a:endParaRPr lang="en-US" sz="2400" b="0" strike="noStrike" spc="-1">
              <a:latin typeface="Times New Roman"/>
            </a:endParaRPr>
          </a:p>
        </p:txBody>
      </p:sp>
      <p:sp>
        <p:nvSpPr>
          <p:cNvPr id="7" name="Slide Number Placeholder 6"/>
          <p:cNvSpPr>
            <a:spLocks noGrp="1"/>
          </p:cNvSpPr>
          <p:nvPr>
            <p:ph type="sldNum" sz="quarter" idx="12"/>
          </p:nvPr>
        </p:nvSpPr>
        <p:spPr>
          <a:xfrm>
            <a:off x="10469880" y="320040"/>
            <a:ext cx="914400" cy="320040"/>
          </a:xfrm>
        </p:spPr>
        <p:txBody>
          <a:bodyPr/>
          <a:lstStyle/>
          <a:p>
            <a:pPr algn="r">
              <a:lnSpc>
                <a:spcPct val="100000"/>
              </a:lnSpc>
            </a:pPr>
            <a:fld id="{EB433D55-E6DB-497B-ACBB-C49F48B7FC61}" type="slidenum">
              <a:rPr lang="en-US" sz="1200" b="0" strike="noStrike" spc="-1" smtClean="0">
                <a:solidFill>
                  <a:srgbClr val="8B8B8B"/>
                </a:solidFill>
                <a:latin typeface="Calibri"/>
              </a:rPr>
              <a:t>‹#›</a:t>
            </a:fld>
            <a:endParaRPr lang="en-US" sz="1200" b="0" strike="noStrike" spc="-1">
              <a:latin typeface="Times New Roman"/>
            </a:endParaRPr>
          </a:p>
        </p:txBody>
      </p:sp>
    </p:spTree>
    <p:extLst>
      <p:ext uri="{BB962C8B-B14F-4D97-AF65-F5344CB8AC3E}">
        <p14:creationId xmlns:p14="http://schemas.microsoft.com/office/powerpoint/2010/main" val="15043012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6336" y="2275661"/>
            <a:ext cx="3668284" cy="2894349"/>
            <a:chOff x="704075" y="2392840"/>
            <a:chExt cx="3668284" cy="2894349"/>
          </a:xfrm>
        </p:grpSpPr>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125305" y="1488985"/>
            <a:ext cx="6264350" cy="16968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118447" y="4351687"/>
            <a:ext cx="6265588" cy="17040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04672" y="320040"/>
            <a:ext cx="3657600" cy="320040"/>
          </a:xfrm>
        </p:spPr>
        <p:txBody>
          <a:bodyPr/>
          <a:lstStyle/>
          <a:p>
            <a:pPr>
              <a:lnSpc>
                <a:spcPct val="100000"/>
              </a:lnSpc>
            </a:pPr>
            <a:fld id="{0DC18976-B642-4E8A-A1C3-DA0134EABBCD}" type="datetime">
              <a:rPr lang="en-US" sz="1200" b="0" strike="noStrike" spc="-1" smtClean="0">
                <a:solidFill>
                  <a:srgbClr val="8B8B8B"/>
                </a:solidFill>
                <a:latin typeface="Calibri"/>
              </a:rPr>
              <a:t>3/26/2021</a:t>
            </a:fld>
            <a:endParaRPr lang="en-US" sz="1200" b="0" strike="noStrike" spc="-1">
              <a:latin typeface="Times New Roman"/>
            </a:endParaRPr>
          </a:p>
        </p:txBody>
      </p:sp>
      <p:sp>
        <p:nvSpPr>
          <p:cNvPr id="8" name="Footer Placeholder 7"/>
          <p:cNvSpPr>
            <a:spLocks noGrp="1"/>
          </p:cNvSpPr>
          <p:nvPr>
            <p:ph type="ftr" sz="quarter" idx="11"/>
          </p:nvPr>
        </p:nvSpPr>
        <p:spPr>
          <a:xfrm>
            <a:off x="804672" y="6227064"/>
            <a:ext cx="10588752" cy="320040"/>
          </a:xfrm>
        </p:spPr>
        <p:txBody>
          <a:bodyPr/>
          <a:lstStyle/>
          <a:p>
            <a:endParaRPr lang="en-US" sz="2400" b="0" strike="noStrike" spc="-1">
              <a:latin typeface="Times New Roman"/>
            </a:endParaRPr>
          </a:p>
        </p:txBody>
      </p:sp>
      <p:sp>
        <p:nvSpPr>
          <p:cNvPr id="9" name="Slide Number Placeholder 8"/>
          <p:cNvSpPr>
            <a:spLocks noGrp="1"/>
          </p:cNvSpPr>
          <p:nvPr>
            <p:ph type="sldNum" sz="quarter" idx="12"/>
          </p:nvPr>
        </p:nvSpPr>
        <p:spPr>
          <a:xfrm>
            <a:off x="10469880" y="320040"/>
            <a:ext cx="914400" cy="320040"/>
          </a:xfrm>
        </p:spPr>
        <p:txBody>
          <a:bodyPr/>
          <a:lstStyle/>
          <a:p>
            <a:pPr algn="r">
              <a:lnSpc>
                <a:spcPct val="100000"/>
              </a:lnSpc>
            </a:pPr>
            <a:fld id="{EB433D55-E6DB-497B-ACBB-C49F48B7FC61}" type="slidenum">
              <a:rPr lang="en-US" sz="1200" b="0" strike="noStrike" spc="-1" smtClean="0">
                <a:solidFill>
                  <a:srgbClr val="8B8B8B"/>
                </a:solidFill>
                <a:latin typeface="Calibri"/>
              </a:rPr>
              <a:t>‹#›</a:t>
            </a:fld>
            <a:endParaRPr lang="en-US" sz="1200" b="0" strike="noStrike" spc="-1">
              <a:latin typeface="Times New Roman"/>
            </a:endParaRPr>
          </a:p>
        </p:txBody>
      </p:sp>
    </p:spTree>
    <p:extLst>
      <p:ext uri="{BB962C8B-B14F-4D97-AF65-F5344CB8AC3E}">
        <p14:creationId xmlns:p14="http://schemas.microsoft.com/office/powerpoint/2010/main" val="32140981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3/26/2021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7092266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pPr>
              <a:lnSpc>
                <a:spcPct val="100000"/>
              </a:lnSpc>
            </a:pPr>
            <a:fld id="{0DC18976-B642-4E8A-A1C3-DA0134EABBCD}" type="datetime">
              <a:rPr lang="en-US" sz="1200" b="0" strike="noStrike" spc="-1" smtClean="0">
                <a:solidFill>
                  <a:srgbClr val="8B8B8B"/>
                </a:solidFill>
                <a:latin typeface="Calibri"/>
              </a:rPr>
              <a:t>3/26/2021</a:t>
            </a:fld>
            <a:endParaRPr lang="en-US" sz="1200" b="0" strike="noStrike" spc="-1">
              <a:latin typeface="Times New Roman"/>
            </a:endParaRPr>
          </a:p>
        </p:txBody>
      </p:sp>
      <p:sp>
        <p:nvSpPr>
          <p:cNvPr id="3" name="Footer Placeholder 2"/>
          <p:cNvSpPr>
            <a:spLocks noGrp="1"/>
          </p:cNvSpPr>
          <p:nvPr>
            <p:ph type="ftr" sz="quarter" idx="11"/>
          </p:nvPr>
        </p:nvSpPr>
        <p:spPr>
          <a:xfrm>
            <a:off x="804672" y="6227064"/>
            <a:ext cx="10588752" cy="320040"/>
          </a:xfrm>
        </p:spPr>
        <p:txBody>
          <a:bodyPr/>
          <a:lstStyle/>
          <a:p>
            <a:endParaRPr lang="en-US" sz="2400" b="0" strike="noStrike" spc="-1">
              <a:latin typeface="Times New Roman"/>
            </a:endParaRPr>
          </a:p>
        </p:txBody>
      </p:sp>
      <p:sp>
        <p:nvSpPr>
          <p:cNvPr id="4" name="Slide Number Placeholder 3"/>
          <p:cNvSpPr>
            <a:spLocks noGrp="1"/>
          </p:cNvSpPr>
          <p:nvPr>
            <p:ph type="sldNum" sz="quarter" idx="12"/>
          </p:nvPr>
        </p:nvSpPr>
        <p:spPr>
          <a:xfrm>
            <a:off x="10469880" y="320040"/>
            <a:ext cx="914400" cy="320040"/>
          </a:xfrm>
        </p:spPr>
        <p:txBody>
          <a:bodyPr/>
          <a:lstStyle/>
          <a:p>
            <a:pPr algn="r">
              <a:lnSpc>
                <a:spcPct val="100000"/>
              </a:lnSpc>
            </a:pPr>
            <a:fld id="{EB433D55-E6DB-497B-ACBB-C49F48B7FC61}" type="slidenum">
              <a:rPr lang="en-US" sz="1200" b="0" strike="noStrike" spc="-1" smtClean="0">
                <a:solidFill>
                  <a:srgbClr val="8B8B8B"/>
                </a:solidFill>
                <a:latin typeface="Calibri"/>
              </a:rPr>
              <a:t>‹#›</a:t>
            </a:fld>
            <a:endParaRPr lang="en-US" sz="1200" b="0" strike="noStrike" spc="-1">
              <a:latin typeface="Times New Roman"/>
            </a:endParaRPr>
          </a:p>
        </p:txBody>
      </p:sp>
    </p:spTree>
    <p:extLst>
      <p:ext uri="{BB962C8B-B14F-4D97-AF65-F5344CB8AC3E}">
        <p14:creationId xmlns:p14="http://schemas.microsoft.com/office/powerpoint/2010/main" val="8023343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a:lnSpc>
                <a:spcPct val="100000"/>
              </a:lnSpc>
            </a:pPr>
            <a:fld id="{0DC18976-B642-4E8A-A1C3-DA0134EABBCD}" type="datetime">
              <a:rPr lang="en-US" sz="1200" b="0" strike="noStrike" spc="-1" smtClean="0">
                <a:solidFill>
                  <a:srgbClr val="8B8B8B"/>
                </a:solidFill>
                <a:latin typeface="Calibri"/>
              </a:rPr>
              <a:t>3/26/2021</a:t>
            </a:fld>
            <a:endParaRPr lang="en-US" sz="1200" b="0" strike="noStrike" spc="-1">
              <a:latin typeface="Times New Roman"/>
            </a:endParaRPr>
          </a:p>
        </p:txBody>
      </p:sp>
      <p:sp>
        <p:nvSpPr>
          <p:cNvPr id="6" name="Footer Placeholder 5"/>
          <p:cNvSpPr>
            <a:spLocks noGrp="1"/>
          </p:cNvSpPr>
          <p:nvPr>
            <p:ph type="ftr" sz="quarter" idx="11"/>
          </p:nvPr>
        </p:nvSpPr>
        <p:spPr/>
        <p:txBody>
          <a:bodyPr/>
          <a:lstStyle/>
          <a:p>
            <a:endParaRPr lang="en-US" sz="2400" b="0" strike="noStrike" spc="-1">
              <a:latin typeface="Times New Roman"/>
            </a:endParaRPr>
          </a:p>
        </p:txBody>
      </p:sp>
      <p:sp>
        <p:nvSpPr>
          <p:cNvPr id="7" name="Slide Number Placeholder 6"/>
          <p:cNvSpPr>
            <a:spLocks noGrp="1"/>
          </p:cNvSpPr>
          <p:nvPr>
            <p:ph type="sldNum" sz="quarter" idx="12"/>
          </p:nvPr>
        </p:nvSpPr>
        <p:spPr/>
        <p:txBody>
          <a:bodyPr/>
          <a:lstStyle/>
          <a:p>
            <a:pPr algn="r">
              <a:lnSpc>
                <a:spcPct val="100000"/>
              </a:lnSpc>
            </a:pPr>
            <a:fld id="{EB433D55-E6DB-497B-ACBB-C49F48B7FC61}" type="slidenum">
              <a:rPr lang="en-US" sz="1200" b="0" strike="noStrike" spc="-1" smtClean="0">
                <a:solidFill>
                  <a:srgbClr val="8B8B8B"/>
                </a:solidFill>
                <a:latin typeface="Calibri"/>
              </a:rPr>
              <a:t>‹#›</a:t>
            </a:fld>
            <a:endParaRPr lang="en-US" sz="1200" b="0" strike="noStrike" spc="-1">
              <a:latin typeface="Times New Roman"/>
            </a:endParaRPr>
          </a:p>
        </p:txBody>
      </p:sp>
    </p:spTree>
    <p:extLst>
      <p:ext uri="{BB962C8B-B14F-4D97-AF65-F5344CB8AC3E}">
        <p14:creationId xmlns:p14="http://schemas.microsoft.com/office/powerpoint/2010/main" val="38811289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04672" y="320040"/>
            <a:ext cx="3657600" cy="320040"/>
          </a:xfrm>
        </p:spPr>
        <p:txBody>
          <a:bodyPr/>
          <a:lstStyle/>
          <a:p>
            <a:pPr>
              <a:lnSpc>
                <a:spcPct val="100000"/>
              </a:lnSpc>
            </a:pPr>
            <a:fld id="{0DC18976-B642-4E8A-A1C3-DA0134EABBCD}" type="datetime">
              <a:rPr lang="en-US" sz="1200" b="0" strike="noStrike" spc="-1" smtClean="0">
                <a:solidFill>
                  <a:srgbClr val="8B8B8B"/>
                </a:solidFill>
                <a:latin typeface="Calibri"/>
              </a:rPr>
              <a:t>3/26/2021</a:t>
            </a:fld>
            <a:endParaRPr lang="en-US" sz="1200" b="0" strike="noStrike" spc="-1">
              <a:latin typeface="Times New Roman"/>
            </a:endParaRPr>
          </a:p>
        </p:txBody>
      </p:sp>
      <p:sp>
        <p:nvSpPr>
          <p:cNvPr id="6" name="Footer Placeholder 5"/>
          <p:cNvSpPr>
            <a:spLocks noGrp="1"/>
          </p:cNvSpPr>
          <p:nvPr>
            <p:ph type="ftr" sz="quarter" idx="11"/>
          </p:nvPr>
        </p:nvSpPr>
        <p:spPr>
          <a:xfrm>
            <a:off x="804672" y="6227064"/>
            <a:ext cx="5942203" cy="320040"/>
          </a:xfrm>
        </p:spPr>
        <p:txBody>
          <a:bodyPr/>
          <a:lstStyle/>
          <a:p>
            <a:endParaRPr lang="en-US" sz="2400" b="0" strike="noStrike" spc="-1">
              <a:latin typeface="Times New Roman"/>
            </a:endParaRPr>
          </a:p>
        </p:txBody>
      </p:sp>
      <p:sp>
        <p:nvSpPr>
          <p:cNvPr id="7" name="Slide Number Placeholder 6"/>
          <p:cNvSpPr>
            <a:spLocks noGrp="1"/>
          </p:cNvSpPr>
          <p:nvPr>
            <p:ph type="sldNum" sz="quarter" idx="12"/>
          </p:nvPr>
        </p:nvSpPr>
        <p:spPr>
          <a:xfrm>
            <a:off x="5828377" y="320040"/>
            <a:ext cx="914400" cy="320040"/>
          </a:xfrm>
        </p:spPr>
        <p:txBody>
          <a:bodyPr/>
          <a:lstStyle/>
          <a:p>
            <a:pPr algn="r">
              <a:lnSpc>
                <a:spcPct val="100000"/>
              </a:lnSpc>
            </a:pPr>
            <a:fld id="{EB433D55-E6DB-497B-ACBB-C49F48B7FC61}" type="slidenum">
              <a:rPr lang="en-US" sz="1200" b="0" strike="noStrike" spc="-1" smtClean="0">
                <a:solidFill>
                  <a:srgbClr val="8B8B8B"/>
                </a:solidFill>
                <a:latin typeface="Calibri"/>
              </a:rPr>
              <a:t>‹#›</a:t>
            </a:fld>
            <a:endParaRPr lang="en-US" sz="1200" b="0" strike="noStrike" spc="-1">
              <a:latin typeface="Times New Roman"/>
            </a:endParaRPr>
          </a:p>
        </p:txBody>
      </p:sp>
    </p:spTree>
    <p:extLst>
      <p:ext uri="{BB962C8B-B14F-4D97-AF65-F5344CB8AC3E}">
        <p14:creationId xmlns:p14="http://schemas.microsoft.com/office/powerpoint/2010/main" val="18424644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pPr>
              <a:lnSpc>
                <a:spcPct val="100000"/>
              </a:lnSpc>
            </a:pPr>
            <a:fld id="{AC3C490B-3985-4D23-A98B-4D3274B47FF4}" type="datetime">
              <a:rPr lang="en-US" sz="1200" b="0" strike="noStrike" spc="-1" smtClean="0">
                <a:solidFill>
                  <a:srgbClr val="8B8B8B"/>
                </a:solidFill>
                <a:latin typeface="Calibri"/>
              </a:rPr>
              <a:t>3/26/2021</a:t>
            </a:fld>
            <a:endParaRPr lang="en-US" sz="1200" b="0" strike="noStrike" spc="-1">
              <a:latin typeface="Times New Roman"/>
            </a:endParaRPr>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sz="2400" b="0" strike="noStrike" spc="-1">
              <a:latin typeface="Times New Roman"/>
            </a:endParaRPr>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pPr algn="r">
              <a:lnSpc>
                <a:spcPct val="100000"/>
              </a:lnSpc>
            </a:pPr>
            <a:fld id="{D00C0AE5-F103-4DC2-B68F-7BF27D5CC3E1}" type="slidenum">
              <a:rPr lang="en-US" sz="1200" b="0" strike="noStrike" spc="-1" smtClean="0">
                <a:solidFill>
                  <a:srgbClr val="8B8B8B"/>
                </a:solidFill>
                <a:latin typeface="Calibri"/>
              </a:rPr>
              <a:t>‹#›</a:t>
            </a:fld>
            <a:endParaRPr lang="en-US" sz="1200" b="0" strike="noStrike" spc="-1">
              <a:latin typeface="Times New Roman"/>
            </a:endParaRPr>
          </a:p>
        </p:txBody>
      </p:sp>
    </p:spTree>
    <p:extLst>
      <p:ext uri="{BB962C8B-B14F-4D97-AF65-F5344CB8AC3E}">
        <p14:creationId xmlns:p14="http://schemas.microsoft.com/office/powerpoint/2010/main" val="2343838100"/>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 id="2147483718" r:id="rId15"/>
    <p:sldLayoutId id="2147483719" r:id="rId16"/>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8A35EEF-80A3-4BA6-A0C0-6709921706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1B57D3F-ED81-46E6-914F-41E07F16AF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8C6689-FC8C-4F6F-88D8-211D876DCFA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F939F3-4B9F-4B44-9D14-107535E8AE65}" type="datetimeFigureOut">
              <a:rPr lang="en-US" smtClean="0"/>
              <a:t>3/26/2021</a:t>
            </a:fld>
            <a:endParaRPr lang="en-US"/>
          </a:p>
        </p:txBody>
      </p:sp>
      <p:sp>
        <p:nvSpPr>
          <p:cNvPr id="5" name="Footer Placeholder 4">
            <a:extLst>
              <a:ext uri="{FF2B5EF4-FFF2-40B4-BE49-F238E27FC236}">
                <a16:creationId xmlns:a16="http://schemas.microsoft.com/office/drawing/2014/main" id="{E0AB03ED-A967-4EC3-A435-976D6E6EF2D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09D19C5-DBE5-4515-A564-D64A02B9E0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15F9F1-C023-429F-A2FF-9A8EA315EAE1}" type="slidenum">
              <a:rPr lang="en-US" smtClean="0"/>
              <a:t>‹#›</a:t>
            </a:fld>
            <a:endParaRPr lang="en-US"/>
          </a:p>
        </p:txBody>
      </p:sp>
    </p:spTree>
    <p:extLst>
      <p:ext uri="{BB962C8B-B14F-4D97-AF65-F5344CB8AC3E}">
        <p14:creationId xmlns:p14="http://schemas.microsoft.com/office/powerpoint/2010/main" val="4098241929"/>
      </p:ext>
    </p:extLst>
  </p:cSld>
  <p:clrMap bg1="lt1" tx1="dk1" bg2="lt2" tx2="dk2" accent1="accent1" accent2="accent2" accent3="accent3" accent4="accent4" accent5="accent5" accent6="accent6" hlink="hlink" folHlink="folHlink"/>
  <p:sldLayoutIdLst>
    <p:sldLayoutId id="2147483650"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hyperlink" Target="https://www.census.gov/programs-surveys/decennial-census/about/rdo/summary-files.html#P1"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4.xml"/><Relationship Id="rId6" Type="http://schemas.openxmlformats.org/officeDocument/2006/relationships/comments" Target="../comments/comment3.xml"/><Relationship Id="rId5" Type="http://schemas.openxmlformats.org/officeDocument/2006/relationships/image" Target="../media/image10.png"/><Relationship Id="rId4"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www.youtube.com/watch?v=a88ZJ1_qvZ8" TargetMode="Externa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3.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hyperlink" Target="https://www.goupstate.com/news/20110628/bright-greenville-senator-would-trade-portions-of-areas-in-senate-redistricting-plan" TargetMode="External"/><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A4708BF-C203-D249-BC83-ED7E098698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97272" y="2353230"/>
            <a:ext cx="7097486" cy="1347913"/>
          </a:xfrm>
          <a:prstGeom prst="rect">
            <a:avLst/>
          </a:prstGeom>
        </p:spPr>
      </p:pic>
      <p:sp>
        <p:nvSpPr>
          <p:cNvPr id="6" name="TextBox 5">
            <a:extLst>
              <a:ext uri="{FF2B5EF4-FFF2-40B4-BE49-F238E27FC236}">
                <a16:creationId xmlns:a16="http://schemas.microsoft.com/office/drawing/2014/main" id="{F614A392-40D5-0844-A4F4-39F2A95BE7FA}"/>
              </a:ext>
            </a:extLst>
          </p:cNvPr>
          <p:cNvSpPr txBox="1"/>
          <p:nvPr/>
        </p:nvSpPr>
        <p:spPr>
          <a:xfrm>
            <a:off x="2449286" y="3701143"/>
            <a:ext cx="8033657" cy="1569660"/>
          </a:xfrm>
          <a:prstGeom prst="rect">
            <a:avLst/>
          </a:prstGeom>
          <a:noFill/>
        </p:spPr>
        <p:txBody>
          <a:bodyPr wrap="square" rtlCol="0">
            <a:spAutoFit/>
          </a:bodyPr>
          <a:lstStyle/>
          <a:p>
            <a:pPr algn="ctr"/>
            <a:r>
              <a:rPr lang="en-US" sz="3200" dirty="0">
                <a:solidFill>
                  <a:srgbClr val="C00000"/>
                </a:solidFill>
                <a:latin typeface="Big Caslon Medium" panose="02000603090000020003" pitchFamily="2" charset="-79"/>
                <a:cs typeface="Big Caslon Medium" panose="02000603090000020003" pitchFamily="2" charset="-79"/>
              </a:rPr>
              <a:t>Redistricting for Journalists</a:t>
            </a:r>
          </a:p>
          <a:p>
            <a:pPr algn="ctr"/>
            <a:r>
              <a:rPr lang="en-US" sz="3200" dirty="0">
                <a:solidFill>
                  <a:srgbClr val="C00000"/>
                </a:solidFill>
                <a:latin typeface="Big Caslon Medium" panose="02000603090000020003" pitchFamily="2" charset="-79"/>
                <a:cs typeface="Big Caslon Medium" panose="02000603090000020003" pitchFamily="2" charset="-79"/>
              </a:rPr>
              <a:t>South Carolina Press Association</a:t>
            </a:r>
          </a:p>
          <a:p>
            <a:pPr algn="ctr"/>
            <a:r>
              <a:rPr lang="en-US" sz="3200" dirty="0">
                <a:solidFill>
                  <a:srgbClr val="C00000"/>
                </a:solidFill>
                <a:latin typeface="Big Caslon Medium" panose="02000603090000020003" pitchFamily="2" charset="-79"/>
                <a:cs typeface="Big Caslon Medium" panose="02000603090000020003" pitchFamily="2" charset="-79"/>
              </a:rPr>
              <a:t>March 26, 2021</a:t>
            </a:r>
          </a:p>
        </p:txBody>
      </p:sp>
    </p:spTree>
    <p:extLst>
      <p:ext uri="{BB962C8B-B14F-4D97-AF65-F5344CB8AC3E}">
        <p14:creationId xmlns:p14="http://schemas.microsoft.com/office/powerpoint/2010/main" val="39326632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The Legal Foundation: Federal Constitution</a:t>
            </a:r>
            <a:endParaRPr lang="en-US" sz="4400" b="0" strike="noStrike" spc="-1" dirty="0">
              <a:solidFill>
                <a:srgbClr val="C00000"/>
              </a:solidFill>
              <a:latin typeface="Big Caslon Medium" panose="02000603090000020003" pitchFamily="2" charset="-79"/>
              <a:cs typeface="Big Caslon Medium" panose="02000603090000020003" pitchFamily="2" charset="-79"/>
            </a:endParaRPr>
          </a:p>
        </p:txBody>
      </p:sp>
      <p:sp>
        <p:nvSpPr>
          <p:cNvPr id="137" name="TextShape 2"/>
          <p:cNvSpPr txBox="1"/>
          <p:nvPr/>
        </p:nvSpPr>
        <p:spPr>
          <a:xfrm>
            <a:off x="838080" y="1825560"/>
            <a:ext cx="10515240" cy="4350960"/>
          </a:xfrm>
          <a:prstGeom prst="rect">
            <a:avLst/>
          </a:prstGeom>
          <a:noFill/>
          <a:ln w="0">
            <a:noFill/>
          </a:ln>
        </p:spPr>
        <p:txBody>
          <a:bodyPr>
            <a:noAutofit/>
          </a:bodyPr>
          <a:lstStyle/>
          <a:p>
            <a:pPr>
              <a:lnSpc>
                <a:spcPct val="90000"/>
              </a:lnSpc>
              <a:spcBef>
                <a:spcPts val="1001"/>
              </a:spcBef>
              <a:tabLst>
                <a:tab pos="0" algn="l"/>
              </a:tabLst>
            </a:pPr>
            <a:r>
              <a:rPr lang="en-US" sz="3200" b="0" strike="noStrike" spc="-1" dirty="0">
                <a:solidFill>
                  <a:srgbClr val="C00000"/>
                </a:solidFill>
              </a:rPr>
              <a:t>14</a:t>
            </a:r>
            <a:r>
              <a:rPr lang="en-US" sz="3200" b="0" strike="noStrike" spc="-1" baseline="30000" dirty="0">
                <a:solidFill>
                  <a:srgbClr val="C00000"/>
                </a:solidFill>
              </a:rPr>
              <a:t>th</a:t>
            </a:r>
            <a:r>
              <a:rPr lang="en-US" sz="3200" b="0" strike="noStrike" spc="-1" dirty="0">
                <a:solidFill>
                  <a:srgbClr val="C00000"/>
                </a:solidFill>
              </a:rPr>
              <a:t> Amendment</a:t>
            </a:r>
          </a:p>
          <a:p>
            <a:pPr marL="685800" lvl="1" indent="-228240">
              <a:lnSpc>
                <a:spcPct val="90000"/>
              </a:lnSpc>
              <a:spcBef>
                <a:spcPts val="499"/>
              </a:spcBef>
              <a:buClr>
                <a:srgbClr val="000000"/>
              </a:buClr>
              <a:buFont typeface="Arial"/>
              <a:buChar char="•"/>
              <a:tabLst>
                <a:tab pos="0" algn="l"/>
              </a:tabLst>
            </a:pPr>
            <a:r>
              <a:rPr lang="en-US" sz="2800" b="0" strike="noStrike" spc="-1" dirty="0">
                <a:solidFill>
                  <a:srgbClr val="000000"/>
                </a:solidFill>
                <a:latin typeface="Calibri" panose="020F0502020204030204" pitchFamily="34" charset="0"/>
                <a:cs typeface="Calibri" panose="020F0502020204030204" pitchFamily="34" charset="0"/>
              </a:rPr>
              <a:t>One Person, One Vote or </a:t>
            </a:r>
            <a:r>
              <a:rPr lang="en-US" sz="2800" b="0" strike="noStrike" spc="-1" dirty="0" err="1">
                <a:solidFill>
                  <a:srgbClr val="000000"/>
                </a:solidFill>
                <a:latin typeface="Calibri" panose="020F0502020204030204" pitchFamily="34" charset="0"/>
                <a:cs typeface="Calibri" panose="020F0502020204030204" pitchFamily="34" charset="0"/>
              </a:rPr>
              <a:t>Equipopulous</a:t>
            </a:r>
            <a:r>
              <a:rPr lang="en-US" sz="2800" b="0" strike="noStrike" spc="-1" dirty="0">
                <a:solidFill>
                  <a:srgbClr val="000000"/>
                </a:solidFill>
                <a:latin typeface="Calibri" panose="020F0502020204030204" pitchFamily="34" charset="0"/>
                <a:cs typeface="Calibri" panose="020F0502020204030204" pitchFamily="34" charset="0"/>
              </a:rPr>
              <a:t> Districts</a:t>
            </a:r>
          </a:p>
          <a:p>
            <a:pPr marL="1143000" lvl="2" indent="-228240">
              <a:lnSpc>
                <a:spcPct val="90000"/>
              </a:lnSpc>
              <a:spcBef>
                <a:spcPts val="499"/>
              </a:spcBef>
              <a:buClr>
                <a:srgbClr val="000000"/>
              </a:buClr>
              <a:buFont typeface="Arial"/>
              <a:buChar char="•"/>
              <a:tabLst>
                <a:tab pos="0" algn="l"/>
              </a:tabLst>
            </a:pPr>
            <a:r>
              <a:rPr lang="en-US" sz="2400" b="0" strike="noStrike" spc="-1" dirty="0">
                <a:solidFill>
                  <a:srgbClr val="000000"/>
                </a:solidFill>
                <a:latin typeface="Calibri" panose="020F0502020204030204" pitchFamily="34" charset="0"/>
                <a:cs typeface="Calibri" panose="020F0502020204030204" pitchFamily="34" charset="0"/>
              </a:rPr>
              <a:t>Baker v. </a:t>
            </a:r>
            <a:r>
              <a:rPr lang="en-US" sz="2400" b="0" strike="noStrike" spc="-1" dirty="0" err="1">
                <a:solidFill>
                  <a:srgbClr val="000000"/>
                </a:solidFill>
                <a:latin typeface="Calibri" panose="020F0502020204030204" pitchFamily="34" charset="0"/>
                <a:cs typeface="Calibri" panose="020F0502020204030204" pitchFamily="34" charset="0"/>
              </a:rPr>
              <a:t>Carr</a:t>
            </a:r>
            <a:r>
              <a:rPr lang="en-US" sz="2400" b="0" strike="noStrike" spc="-1" dirty="0">
                <a:solidFill>
                  <a:srgbClr val="000000"/>
                </a:solidFill>
                <a:latin typeface="Calibri" panose="020F0502020204030204" pitchFamily="34" charset="0"/>
                <a:cs typeface="Calibri" panose="020F0502020204030204" pitchFamily="34" charset="0"/>
              </a:rPr>
              <a:t>, 369 U.S. 186 (1962) – redistricting is a justiciable question</a:t>
            </a:r>
          </a:p>
          <a:p>
            <a:pPr marL="1143000" lvl="2" indent="-228240">
              <a:lnSpc>
                <a:spcPct val="90000"/>
              </a:lnSpc>
              <a:spcBef>
                <a:spcPts val="499"/>
              </a:spcBef>
              <a:buClr>
                <a:srgbClr val="000000"/>
              </a:buClr>
              <a:buFont typeface="Arial"/>
              <a:buChar char="•"/>
              <a:tabLst>
                <a:tab pos="0" algn="l"/>
              </a:tabLst>
            </a:pPr>
            <a:r>
              <a:rPr lang="en-US" sz="2400" b="0" strike="noStrike" spc="-1" dirty="0">
                <a:solidFill>
                  <a:srgbClr val="000000"/>
                </a:solidFill>
                <a:latin typeface="Calibri" panose="020F0502020204030204" pitchFamily="34" charset="0"/>
                <a:cs typeface="Calibri" panose="020F0502020204030204" pitchFamily="34" charset="0"/>
              </a:rPr>
              <a:t>Reynolds v. Sims, 377 U.S. 533 (1964)—state legislative districts should be roughly equal in population</a:t>
            </a:r>
          </a:p>
          <a:p>
            <a:pPr marL="685800" lvl="1" indent="-228240">
              <a:lnSpc>
                <a:spcPct val="90000"/>
              </a:lnSpc>
              <a:spcBef>
                <a:spcPts val="499"/>
              </a:spcBef>
              <a:buClr>
                <a:srgbClr val="000000"/>
              </a:buClr>
              <a:buFont typeface="Arial"/>
              <a:buChar char="•"/>
              <a:tabLst>
                <a:tab pos="0" algn="l"/>
              </a:tabLst>
            </a:pPr>
            <a:r>
              <a:rPr lang="en-US" sz="2800" b="0" strike="noStrike" spc="-1" dirty="0">
                <a:solidFill>
                  <a:srgbClr val="000000"/>
                </a:solidFill>
                <a:latin typeface="Calibri" panose="020F0502020204030204" pitchFamily="34" charset="0"/>
                <a:cs typeface="Calibri" panose="020F0502020204030204" pitchFamily="34" charset="0"/>
              </a:rPr>
              <a:t>Equal Protection</a:t>
            </a:r>
          </a:p>
          <a:p>
            <a:pPr marL="1143000" lvl="2" indent="-228240">
              <a:lnSpc>
                <a:spcPct val="90000"/>
              </a:lnSpc>
              <a:spcBef>
                <a:spcPts val="499"/>
              </a:spcBef>
              <a:buClr>
                <a:srgbClr val="000000"/>
              </a:buClr>
              <a:buFont typeface="Arial"/>
              <a:buChar char="•"/>
              <a:tabLst>
                <a:tab pos="0" algn="l"/>
              </a:tabLst>
            </a:pPr>
            <a:r>
              <a:rPr lang="en-US" sz="2400" b="0" strike="noStrike" spc="-1" dirty="0">
                <a:solidFill>
                  <a:srgbClr val="000000"/>
                </a:solidFill>
                <a:latin typeface="Calibri" panose="020F0502020204030204" pitchFamily="34" charset="0"/>
                <a:cs typeface="Calibri" panose="020F0502020204030204" pitchFamily="34" charset="0"/>
              </a:rPr>
              <a:t>Racial Gerrymandering, </a:t>
            </a:r>
            <a:r>
              <a:rPr lang="en-US" sz="2400" b="0" i="1" strike="noStrike" spc="-1" dirty="0">
                <a:solidFill>
                  <a:srgbClr val="000000"/>
                </a:solidFill>
                <a:latin typeface="Calibri" panose="020F0502020204030204" pitchFamily="34" charset="0"/>
                <a:cs typeface="Calibri" panose="020F0502020204030204" pitchFamily="34" charset="0"/>
              </a:rPr>
              <a:t>Shaw v. Reno</a:t>
            </a:r>
            <a:r>
              <a:rPr lang="en-US" sz="2400" b="0" strike="noStrike" spc="-1" dirty="0">
                <a:solidFill>
                  <a:srgbClr val="000000"/>
                </a:solidFill>
                <a:latin typeface="Calibri" panose="020F0502020204030204" pitchFamily="34" charset="0"/>
                <a:cs typeface="Calibri" panose="020F0502020204030204" pitchFamily="34" charset="0"/>
              </a:rPr>
              <a:t>, 509 U.S. 630 (1993). Redistricting based on race must be held to a standard of strict scrutiny under the equal protection clause.</a:t>
            </a:r>
          </a:p>
          <a:p>
            <a:pPr marL="914400">
              <a:lnSpc>
                <a:spcPct val="90000"/>
              </a:lnSpc>
              <a:spcBef>
                <a:spcPts val="499"/>
              </a:spcBef>
              <a:tabLst>
                <a:tab pos="0" algn="l"/>
              </a:tabLst>
            </a:pPr>
            <a:endParaRPr lang="en-US" sz="2400" b="0" strike="noStrike" spc="-1" dirty="0">
              <a:solidFill>
                <a:srgbClr val="000000"/>
              </a:solidFill>
              <a:latin typeface="Calibri"/>
            </a:endParaRPr>
          </a:p>
          <a:p>
            <a:endParaRPr lang="en-US" sz="2400" b="0" strike="noStrike" spc="-1" dirty="0">
              <a:solidFill>
                <a:srgbClr val="000000"/>
              </a:solidFill>
              <a:latin typeface="Calibri"/>
            </a:endParaRPr>
          </a:p>
          <a:p>
            <a:pPr marL="914400">
              <a:lnSpc>
                <a:spcPct val="90000"/>
              </a:lnSpc>
              <a:spcBef>
                <a:spcPts val="499"/>
              </a:spcBef>
              <a:tabLst>
                <a:tab pos="0" algn="l"/>
              </a:tabLst>
            </a:pPr>
            <a:endParaRPr lang="en-US" sz="2400" b="0" strike="noStrike" spc="-1" dirty="0">
              <a:solidFill>
                <a:srgbClr val="000000"/>
              </a:solidFill>
              <a:latin typeface="Calibri"/>
            </a:endParaRPr>
          </a:p>
          <a:p>
            <a:endParaRPr lang="en-US" sz="2400" b="0" strike="noStrike" spc="-1" dirty="0">
              <a:solidFill>
                <a:srgbClr val="000000"/>
              </a:solidFill>
              <a:latin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The Legal Foundation: </a:t>
            </a:r>
          </a:p>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Federal Constitution, cont.</a:t>
            </a:r>
            <a:endParaRPr lang="en-US" sz="4400" b="0" strike="noStrike" spc="-1" dirty="0">
              <a:solidFill>
                <a:srgbClr val="C00000"/>
              </a:solidFill>
              <a:latin typeface="Big Caslon Medium" panose="02000603090000020003" pitchFamily="2" charset="-79"/>
              <a:cs typeface="Big Caslon Medium" panose="02000603090000020003" pitchFamily="2" charset="-79"/>
            </a:endParaRPr>
          </a:p>
        </p:txBody>
      </p:sp>
      <p:sp>
        <p:nvSpPr>
          <p:cNvPr id="139" name="TextShape 2"/>
          <p:cNvSpPr txBox="1"/>
          <p:nvPr/>
        </p:nvSpPr>
        <p:spPr>
          <a:xfrm>
            <a:off x="838080" y="1825560"/>
            <a:ext cx="10515240" cy="4350960"/>
          </a:xfrm>
          <a:prstGeom prst="rect">
            <a:avLst/>
          </a:prstGeom>
          <a:noFill/>
          <a:ln w="0">
            <a:noFill/>
          </a:ln>
        </p:spPr>
        <p:txBody>
          <a:bodyPr>
            <a:noAutofit/>
          </a:bodyPr>
          <a:lstStyle/>
          <a:p>
            <a:pPr>
              <a:lnSpc>
                <a:spcPct val="90000"/>
              </a:lnSpc>
              <a:spcBef>
                <a:spcPts val="1001"/>
              </a:spcBef>
              <a:tabLst>
                <a:tab pos="0" algn="l"/>
              </a:tabLst>
            </a:pPr>
            <a:r>
              <a:rPr lang="en-US" sz="3200" b="0" strike="noStrike" spc="-1" dirty="0">
                <a:solidFill>
                  <a:srgbClr val="C00000"/>
                </a:solidFill>
              </a:rPr>
              <a:t>Fifteenth Amendment</a:t>
            </a:r>
          </a:p>
          <a:p>
            <a:pPr marL="685800" lvl="1" indent="-228240">
              <a:lnSpc>
                <a:spcPct val="90000"/>
              </a:lnSpc>
              <a:spcBef>
                <a:spcPts val="499"/>
              </a:spcBef>
              <a:buClr>
                <a:srgbClr val="000000"/>
              </a:buClr>
              <a:buFont typeface="Arial"/>
              <a:buChar char="•"/>
              <a:tabLst>
                <a:tab pos="0" algn="l"/>
              </a:tabLst>
            </a:pPr>
            <a:r>
              <a:rPr lang="en-US" sz="2400" b="1" strike="noStrike" spc="-1" dirty="0">
                <a:solidFill>
                  <a:srgbClr val="000000"/>
                </a:solidFill>
                <a:latin typeface="Calibri"/>
              </a:rPr>
              <a:t>Section 1</a:t>
            </a:r>
            <a:r>
              <a:rPr lang="en-US" sz="2400" b="1" spc="-1" dirty="0">
                <a:solidFill>
                  <a:srgbClr val="000000"/>
                </a:solidFill>
                <a:latin typeface="Calibri"/>
              </a:rPr>
              <a:t>:</a:t>
            </a:r>
            <a:r>
              <a:rPr lang="en-US" sz="2400" b="1" strike="noStrike" spc="-1" dirty="0">
                <a:solidFill>
                  <a:srgbClr val="000000"/>
                </a:solidFill>
                <a:latin typeface="Calibri"/>
              </a:rPr>
              <a:t> “</a:t>
            </a:r>
            <a:r>
              <a:rPr lang="en-US" sz="2400" b="0" strike="noStrike" spc="-1" dirty="0">
                <a:solidFill>
                  <a:srgbClr val="000000"/>
                </a:solidFill>
                <a:latin typeface="Calibri"/>
              </a:rPr>
              <a:t>The right of citizens of the United States to vote shall not be denied or abridged by the United States or by any State on account of race, color, or previous condition of servitude.”</a:t>
            </a:r>
          </a:p>
          <a:p>
            <a:pPr marL="685800" lvl="1" indent="-228240">
              <a:lnSpc>
                <a:spcPct val="90000"/>
              </a:lnSpc>
              <a:spcBef>
                <a:spcPts val="499"/>
              </a:spcBef>
              <a:buClr>
                <a:srgbClr val="000000"/>
              </a:buClr>
              <a:buFont typeface="Arial"/>
              <a:buChar char="•"/>
              <a:tabLst>
                <a:tab pos="0" algn="l"/>
              </a:tabLst>
            </a:pPr>
            <a:r>
              <a:rPr lang="en-US" sz="2400" b="1" strike="noStrike" spc="-1" dirty="0">
                <a:solidFill>
                  <a:srgbClr val="000000"/>
                </a:solidFill>
                <a:latin typeface="Calibri"/>
              </a:rPr>
              <a:t>Section 2</a:t>
            </a:r>
            <a:r>
              <a:rPr lang="en-US" sz="2400" b="1" spc="-1" dirty="0">
                <a:solidFill>
                  <a:srgbClr val="000000"/>
                </a:solidFill>
                <a:latin typeface="Calibri"/>
              </a:rPr>
              <a:t>:</a:t>
            </a:r>
            <a:r>
              <a:rPr lang="en-US" sz="2400" b="1" strike="noStrike" spc="-1" dirty="0">
                <a:solidFill>
                  <a:srgbClr val="000000"/>
                </a:solidFill>
                <a:latin typeface="Calibri"/>
              </a:rPr>
              <a:t> </a:t>
            </a:r>
            <a:r>
              <a:rPr lang="en-US" sz="2400" b="1" spc="-1" dirty="0">
                <a:solidFill>
                  <a:srgbClr val="000000"/>
                </a:solidFill>
                <a:latin typeface="Calibri"/>
              </a:rPr>
              <a:t>“</a:t>
            </a:r>
            <a:r>
              <a:rPr lang="en-US" sz="2400" b="0" strike="noStrike" spc="-1" dirty="0">
                <a:solidFill>
                  <a:srgbClr val="000000"/>
                </a:solidFill>
                <a:latin typeface="Calibri"/>
              </a:rPr>
              <a:t>The Congress shall have the power to enforce this article by appropriate legislation.”</a:t>
            </a:r>
          </a:p>
          <a:p>
            <a:pPr>
              <a:lnSpc>
                <a:spcPct val="90000"/>
              </a:lnSpc>
              <a:spcBef>
                <a:spcPts val="1001"/>
              </a:spcBef>
              <a:tabLst>
                <a:tab pos="0" algn="l"/>
              </a:tabLst>
            </a:pPr>
            <a:endParaRPr lang="en-US" sz="2400" b="0" strike="noStrike" spc="-1" dirty="0">
              <a:solidFill>
                <a:srgbClr val="000000"/>
              </a:solidFill>
              <a:latin typeface="Calibri"/>
            </a:endParaRPr>
          </a:p>
          <a:p>
            <a:pPr marL="457200">
              <a:lnSpc>
                <a:spcPct val="90000"/>
              </a:lnSpc>
              <a:spcBef>
                <a:spcPts val="499"/>
              </a:spcBef>
              <a:tabLst>
                <a:tab pos="0" algn="l"/>
              </a:tabLst>
            </a:pPr>
            <a:endParaRPr lang="en-US" sz="2400" b="0" strike="noStrike" spc="-1" dirty="0">
              <a:solidFill>
                <a:srgbClr val="000000"/>
              </a:solidFill>
              <a:latin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alpha val="50000"/>
          </a:srgbClr>
        </a:solidFill>
        <a:effectLst/>
      </p:bgPr>
    </p:bg>
    <p:spTree>
      <p:nvGrpSpPr>
        <p:cNvPr id="1" name=""/>
        <p:cNvGrpSpPr/>
        <p:nvPr/>
      </p:nvGrpSpPr>
      <p:grpSpPr>
        <a:xfrm>
          <a:off x="0" y="0"/>
          <a:ext cx="0" cy="0"/>
          <a:chOff x="0" y="0"/>
          <a:chExt cx="0" cy="0"/>
        </a:xfrm>
      </p:grpSpPr>
      <p:sp>
        <p:nvSpPr>
          <p:cNvPr id="140"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The Legal Foundation: Voting Rights Act</a:t>
            </a:r>
            <a:endParaRPr lang="en-US" sz="4400" b="0" strike="noStrike" spc="-1" dirty="0">
              <a:solidFill>
                <a:srgbClr val="C00000"/>
              </a:solidFill>
              <a:latin typeface="Big Caslon Medium" panose="02000603090000020003" pitchFamily="2" charset="-79"/>
              <a:cs typeface="Big Caslon Medium" panose="02000603090000020003" pitchFamily="2" charset="-79"/>
            </a:endParaRPr>
          </a:p>
        </p:txBody>
      </p:sp>
      <p:sp>
        <p:nvSpPr>
          <p:cNvPr id="141" name="TextShape 2"/>
          <p:cNvSpPr txBox="1"/>
          <p:nvPr/>
        </p:nvSpPr>
        <p:spPr>
          <a:xfrm>
            <a:off x="838080" y="1825560"/>
            <a:ext cx="10515240" cy="4350960"/>
          </a:xfrm>
          <a:prstGeom prst="rect">
            <a:avLst/>
          </a:prstGeom>
          <a:noFill/>
          <a:ln w="0">
            <a:noFill/>
          </a:ln>
        </p:spPr>
        <p:txBody>
          <a:bodyPr>
            <a:normAutofit/>
          </a:bodyPr>
          <a:lstStyle/>
          <a:p>
            <a:pPr>
              <a:lnSpc>
                <a:spcPct val="90000"/>
              </a:lnSpc>
              <a:spcBef>
                <a:spcPts val="1001"/>
              </a:spcBef>
              <a:tabLst>
                <a:tab pos="0" algn="l"/>
              </a:tabLst>
            </a:pPr>
            <a:r>
              <a:rPr lang="en-US" sz="3200" b="0" strike="noStrike" spc="-1" dirty="0">
                <a:solidFill>
                  <a:srgbClr val="C00000"/>
                </a:solidFill>
                <a:latin typeface="Big Caslon Medium" panose="02000603090000020003" pitchFamily="2" charset="-79"/>
                <a:cs typeface="Big Caslon Medium" panose="02000603090000020003" pitchFamily="2" charset="-79"/>
              </a:rPr>
              <a:t>Voting Rights Act of 1965, as amended</a:t>
            </a:r>
          </a:p>
          <a:p>
            <a:pPr marL="457200">
              <a:lnSpc>
                <a:spcPct val="90000"/>
              </a:lnSpc>
              <a:spcBef>
                <a:spcPts val="499"/>
              </a:spcBef>
              <a:tabLst>
                <a:tab pos="0" algn="l"/>
              </a:tabLst>
            </a:pPr>
            <a:r>
              <a:rPr lang="en-US" sz="2400" b="0" strike="noStrike" spc="-1" dirty="0">
                <a:solidFill>
                  <a:srgbClr val="000000"/>
                </a:solidFill>
                <a:latin typeface="Calibri"/>
              </a:rPr>
              <a:t>Section 2 prohibits voting practices or procedures that discriminate on the basis of race, color, or membership in one of the language minority groups identified in Section 4(f)(2) of the Act. Those involve:</a:t>
            </a:r>
          </a:p>
          <a:p>
            <a:pPr marL="1828800" lvl="3" indent="-456840">
              <a:lnSpc>
                <a:spcPct val="90000"/>
              </a:lnSpc>
              <a:spcBef>
                <a:spcPts val="499"/>
              </a:spcBef>
              <a:buClr>
                <a:srgbClr val="000000"/>
              </a:buClr>
              <a:buFont typeface="Calibri Light"/>
              <a:buAutoNum type="arabicPeriod"/>
              <a:tabLst>
                <a:tab pos="0" algn="l"/>
              </a:tabLst>
            </a:pPr>
            <a:r>
              <a:rPr lang="en-US" sz="2200" b="0" strike="noStrike" spc="-1" dirty="0">
                <a:solidFill>
                  <a:srgbClr val="000000"/>
                </a:solidFill>
                <a:latin typeface="Calibri"/>
              </a:rPr>
              <a:t>Vote Denial</a:t>
            </a:r>
          </a:p>
          <a:p>
            <a:pPr marL="1828800" lvl="3" indent="-456840">
              <a:lnSpc>
                <a:spcPct val="90000"/>
              </a:lnSpc>
              <a:spcBef>
                <a:spcPts val="499"/>
              </a:spcBef>
              <a:buClr>
                <a:srgbClr val="000000"/>
              </a:buClr>
              <a:buFont typeface="Calibri Light"/>
              <a:buAutoNum type="arabicPeriod"/>
              <a:tabLst>
                <a:tab pos="0" algn="l"/>
              </a:tabLst>
            </a:pPr>
            <a:r>
              <a:rPr lang="en-US" sz="2200" b="0" strike="noStrike" spc="-1" dirty="0">
                <a:solidFill>
                  <a:srgbClr val="000000"/>
                </a:solidFill>
                <a:latin typeface="Calibri"/>
              </a:rPr>
              <a:t>Vote Dilution</a:t>
            </a:r>
          </a:p>
          <a:p>
            <a:endParaRPr lang="en-US" sz="2200" b="0" strike="noStrike" spc="-1" dirty="0">
              <a:solidFill>
                <a:srgbClr val="000000"/>
              </a:solidFill>
              <a:latin typeface="Calibri"/>
            </a:endParaRPr>
          </a:p>
          <a:p>
            <a:endParaRPr lang="en-US" sz="2200" b="0" strike="noStrike" spc="-1" dirty="0">
              <a:solidFill>
                <a:srgbClr val="000000"/>
              </a:solidFill>
              <a:latin typeface="Calibri"/>
            </a:endParaRPr>
          </a:p>
        </p:txBody>
      </p:sp>
      <p:sp>
        <p:nvSpPr>
          <p:cNvPr id="142" name="CustomShape 3"/>
          <p:cNvSpPr/>
          <p:nvPr/>
        </p:nvSpPr>
        <p:spPr>
          <a:xfrm>
            <a:off x="1766700" y="4504928"/>
            <a:ext cx="8658000" cy="1461960"/>
          </a:xfrm>
          <a:prstGeom prst="rect">
            <a:avLst/>
          </a:prstGeom>
          <a:solidFill>
            <a:schemeClr val="accent5">
              <a:lumMod val="40000"/>
              <a:lumOff val="60000"/>
              <a:alpha val="50000"/>
            </a:schemeClr>
          </a:solidFill>
          <a:ln w="19050">
            <a:solidFill>
              <a:schemeClr val="tx1">
                <a:alpha val="99000"/>
              </a:schemeClr>
            </a:solidFill>
            <a:round/>
          </a:ln>
        </p:spPr>
        <p:style>
          <a:lnRef idx="0">
            <a:scrgbClr r="0" g="0" b="0"/>
          </a:lnRef>
          <a:fillRef idx="0">
            <a:scrgbClr r="0" g="0" b="0"/>
          </a:fillRef>
          <a:effectRef idx="0">
            <a:scrgbClr r="0" g="0" b="0"/>
          </a:effectRef>
          <a:fontRef idx="minor"/>
        </p:style>
        <p:txBody>
          <a:bodyPr lIns="90000" tIns="45000" rIns="90000" bIns="45000">
            <a:spAutoFit/>
          </a:bodyPr>
          <a:lstStyle/>
          <a:p>
            <a:pPr marL="457200">
              <a:lnSpc>
                <a:spcPct val="100000"/>
              </a:lnSpc>
              <a:tabLst>
                <a:tab pos="0" algn="l"/>
              </a:tabLst>
            </a:pPr>
            <a:r>
              <a:rPr lang="en-US" sz="1800" b="0" strike="noStrike" spc="-1">
                <a:solidFill>
                  <a:srgbClr val="000000"/>
                </a:solidFill>
                <a:latin typeface="Calibri"/>
              </a:rPr>
              <a:t>Section 5, which formerly required preclearance of any South Carolina change in voting practice or procedure by the U.S. Department of Justice or the Washington, D.C., District Court, was effectively nullified in </a:t>
            </a:r>
            <a:r>
              <a:rPr lang="en-US" sz="1800" b="0" i="1" strike="noStrike" spc="-1">
                <a:solidFill>
                  <a:srgbClr val="000000"/>
                </a:solidFill>
                <a:latin typeface="Calibri"/>
              </a:rPr>
              <a:t>Shelby County v. Holder</a:t>
            </a:r>
            <a:r>
              <a:rPr lang="en-US" sz="1800" b="0" strike="noStrike" spc="-1">
                <a:solidFill>
                  <a:srgbClr val="000000"/>
                </a:solidFill>
                <a:latin typeface="Calibri"/>
              </a:rPr>
              <a:t>, 570 U.S. 529 (2013). South Carolina jurisdictions do not currently have to submit redistricting plans for preclearance.</a:t>
            </a:r>
            <a:endParaRPr lang="en-US" sz="1800" b="0" strike="noStrike" spc="-1">
              <a:latin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000" b="1" strike="noStrike" spc="-1" dirty="0">
                <a:solidFill>
                  <a:srgbClr val="C00000"/>
                </a:solidFill>
                <a:latin typeface="BIG CASLON MEDIUM" panose="02000603090000020003" pitchFamily="2" charset="-79"/>
                <a:cs typeface="BIG CASLON MEDIUM" panose="02000603090000020003" pitchFamily="2" charset="-79"/>
              </a:rPr>
              <a:t>The Legal Foundation: Voting Rights Act, cont.</a:t>
            </a:r>
            <a:endParaRPr lang="en-US" sz="4000" b="0" strike="noStrike" spc="-1" dirty="0">
              <a:solidFill>
                <a:srgbClr val="C00000"/>
              </a:solidFill>
              <a:latin typeface="Big Caslon Medium" panose="02000603090000020003" pitchFamily="2" charset="-79"/>
              <a:cs typeface="Big Caslon Medium" panose="02000603090000020003" pitchFamily="2" charset="-79"/>
            </a:endParaRPr>
          </a:p>
        </p:txBody>
      </p:sp>
      <p:sp>
        <p:nvSpPr>
          <p:cNvPr id="144" name="TextShape 2"/>
          <p:cNvSpPr txBox="1"/>
          <p:nvPr/>
        </p:nvSpPr>
        <p:spPr>
          <a:xfrm>
            <a:off x="838080" y="1816200"/>
            <a:ext cx="10515240" cy="4350960"/>
          </a:xfrm>
          <a:prstGeom prst="rect">
            <a:avLst/>
          </a:prstGeom>
          <a:noFill/>
          <a:ln w="0">
            <a:noFill/>
          </a:ln>
        </p:spPr>
        <p:txBody>
          <a:bodyPr>
            <a:normAutofit fontScale="88000"/>
          </a:bodyPr>
          <a:lstStyle/>
          <a:p>
            <a:pPr>
              <a:lnSpc>
                <a:spcPct val="90000"/>
              </a:lnSpc>
              <a:spcBef>
                <a:spcPts val="1001"/>
              </a:spcBef>
              <a:tabLst>
                <a:tab pos="0" algn="l"/>
              </a:tabLst>
            </a:pPr>
            <a:r>
              <a:rPr lang="en-US" sz="3200" b="0" strike="noStrike" spc="-1" dirty="0">
                <a:solidFill>
                  <a:srgbClr val="000000"/>
                </a:solidFill>
                <a:latin typeface="Calibri"/>
              </a:rPr>
              <a:t>Section 2 Vote Dilution: </a:t>
            </a:r>
          </a:p>
          <a:p>
            <a:pPr marL="228600" indent="-228240">
              <a:lnSpc>
                <a:spcPct val="90000"/>
              </a:lnSpc>
              <a:spcBef>
                <a:spcPts val="1001"/>
              </a:spcBef>
              <a:buClr>
                <a:srgbClr val="000000"/>
              </a:buClr>
              <a:buFont typeface="Arial"/>
              <a:buChar char="•"/>
              <a:tabLst>
                <a:tab pos="0" algn="l"/>
              </a:tabLst>
            </a:pPr>
            <a:r>
              <a:rPr lang="en-US" sz="2400" b="0" strike="noStrike" spc="-1" dirty="0">
                <a:solidFill>
                  <a:srgbClr val="000000"/>
                </a:solidFill>
                <a:latin typeface="Calibri"/>
              </a:rPr>
              <a:t>“[The] essence of a Section 2 claim is that a certain electoral law, practice, or structure interacts with social and historical conditions to cause an inequality in the opportunities enjoyed by black and white voters to elect their preferred representatives." </a:t>
            </a:r>
            <a:r>
              <a:rPr lang="en-US" sz="2400" b="0" i="1" strike="noStrike" spc="-1" dirty="0">
                <a:solidFill>
                  <a:srgbClr val="000000"/>
                </a:solidFill>
                <a:latin typeface="Calibri"/>
              </a:rPr>
              <a:t>Thornburg v. </a:t>
            </a:r>
            <a:r>
              <a:rPr lang="en-US" sz="2400" b="0" i="1" strike="noStrike" spc="-1" dirty="0" err="1">
                <a:solidFill>
                  <a:srgbClr val="000000"/>
                </a:solidFill>
                <a:latin typeface="Calibri"/>
              </a:rPr>
              <a:t>Gingles</a:t>
            </a:r>
            <a:r>
              <a:rPr lang="en-US" sz="2400" b="0" strike="noStrike" spc="-1" dirty="0">
                <a:solidFill>
                  <a:srgbClr val="000000"/>
                </a:solidFill>
                <a:latin typeface="Calibri"/>
              </a:rPr>
              <a:t>, 478 U.S. 30, 47 (1986). </a:t>
            </a:r>
          </a:p>
          <a:p>
            <a:pPr marL="228600" indent="-228240">
              <a:lnSpc>
                <a:spcPct val="90000"/>
              </a:lnSpc>
              <a:spcBef>
                <a:spcPts val="1001"/>
              </a:spcBef>
              <a:buClr>
                <a:srgbClr val="000000"/>
              </a:buClr>
              <a:buFont typeface="Arial"/>
              <a:buChar char="•"/>
              <a:tabLst>
                <a:tab pos="0" algn="l"/>
              </a:tabLst>
            </a:pPr>
            <a:r>
              <a:rPr lang="en-US" sz="2400" b="0" strike="noStrike" spc="-1" dirty="0">
                <a:solidFill>
                  <a:srgbClr val="000000"/>
                </a:solidFill>
                <a:latin typeface="Calibri"/>
                <a:ea typeface="Times New Roman"/>
              </a:rPr>
              <a:t>Courts evaluating a districting plan under Section 2 currently look to whether, given the totality of circumstances, a districting plan </a:t>
            </a:r>
            <a:r>
              <a:rPr lang="en-US" sz="2400" b="0" i="1" strike="noStrike" spc="-1" dirty="0">
                <a:solidFill>
                  <a:srgbClr val="000000"/>
                </a:solidFill>
                <a:latin typeface="Calibri"/>
                <a:ea typeface="Times New Roman"/>
              </a:rPr>
              <a:t>results</a:t>
            </a:r>
            <a:r>
              <a:rPr lang="en-US" sz="2400" b="0" strike="noStrike" spc="-1" dirty="0">
                <a:solidFill>
                  <a:srgbClr val="000000"/>
                </a:solidFill>
                <a:latin typeface="Calibri"/>
                <a:ea typeface="Times New Roman"/>
              </a:rPr>
              <a:t> in a dilution of the ability of minority voters to elect candidates of the choice. Courts are bound by Section 2 in drawing maps.</a:t>
            </a:r>
            <a:endParaRPr lang="en-US" sz="2400" b="0" strike="noStrike" spc="-1" dirty="0">
              <a:solidFill>
                <a:srgbClr val="000000"/>
              </a:solidFill>
              <a:latin typeface="Calibri"/>
            </a:endParaRPr>
          </a:p>
          <a:p>
            <a:pPr marL="228600" indent="-228240">
              <a:lnSpc>
                <a:spcPct val="90000"/>
              </a:lnSpc>
              <a:spcBef>
                <a:spcPts val="1001"/>
              </a:spcBef>
              <a:buClr>
                <a:srgbClr val="000000"/>
              </a:buClr>
              <a:buFont typeface="Arial"/>
              <a:buChar char="•"/>
              <a:tabLst>
                <a:tab pos="0" algn="l"/>
              </a:tabLst>
            </a:pPr>
            <a:r>
              <a:rPr lang="en-US" sz="2400" b="0" strike="noStrike" spc="-1" dirty="0">
                <a:solidFill>
                  <a:srgbClr val="000000"/>
                </a:solidFill>
                <a:latin typeface="Calibri"/>
                <a:ea typeface="Times New Roman"/>
              </a:rPr>
              <a:t>Typically vote dilution results from at-large elections or packing or cracking single-member districts. </a:t>
            </a:r>
            <a:r>
              <a:rPr lang="en-US" sz="2400" b="0" i="1" strike="noStrike" spc="-1" dirty="0">
                <a:solidFill>
                  <a:srgbClr val="000000"/>
                </a:solidFill>
                <a:latin typeface="Calibri"/>
                <a:ea typeface="Times New Roman"/>
              </a:rPr>
              <a:t>Packing</a:t>
            </a:r>
            <a:r>
              <a:rPr lang="en-US" sz="2400" b="0" strike="noStrike" spc="-1" dirty="0">
                <a:solidFill>
                  <a:srgbClr val="000000"/>
                </a:solidFill>
                <a:latin typeface="Calibri"/>
                <a:ea typeface="Times New Roman"/>
              </a:rPr>
              <a:t> far more minority voters into a district than is required to elect a candidate of choice reduces the ability of minority voters to elect candidates of their choice in other districts. </a:t>
            </a:r>
            <a:r>
              <a:rPr lang="en-US" sz="2400" b="0" i="1" strike="noStrike" spc="-1" dirty="0">
                <a:solidFill>
                  <a:srgbClr val="000000"/>
                </a:solidFill>
                <a:latin typeface="Calibri"/>
                <a:ea typeface="Times New Roman"/>
              </a:rPr>
              <a:t>Cracking</a:t>
            </a:r>
            <a:r>
              <a:rPr lang="en-US" sz="2400" b="0" strike="noStrike" spc="-1" dirty="0">
                <a:solidFill>
                  <a:srgbClr val="000000"/>
                </a:solidFill>
                <a:latin typeface="Calibri"/>
                <a:ea typeface="Times New Roman"/>
              </a:rPr>
              <a:t> concentrations of minority voters into adjoining districts deprives them of the ability to elect candidates of their choice. </a:t>
            </a:r>
            <a:endParaRPr lang="en-US" sz="2400" b="0" strike="noStrike" spc="-1" dirty="0">
              <a:solidFill>
                <a:srgbClr val="000000"/>
              </a:solidFill>
              <a:latin typeface="Calibri"/>
            </a:endParaRPr>
          </a:p>
          <a:p>
            <a:pPr>
              <a:lnSpc>
                <a:spcPct val="90000"/>
              </a:lnSpc>
              <a:spcBef>
                <a:spcPts val="1001"/>
              </a:spcBef>
              <a:tabLst>
                <a:tab pos="0" algn="l"/>
              </a:tabLst>
            </a:pPr>
            <a:endParaRPr lang="en-US" sz="2400" b="0" strike="noStrike" spc="-1" dirty="0">
              <a:solidFill>
                <a:srgbClr val="000000"/>
              </a:solidFill>
              <a:latin typeface="Calibri"/>
            </a:endParaRPr>
          </a:p>
          <a:p>
            <a:endParaRPr lang="en-US" sz="2400" b="0" strike="noStrike" spc="-1" dirty="0">
              <a:solidFill>
                <a:srgbClr val="000000"/>
              </a:solidFill>
              <a:latin typeface="Calibri"/>
            </a:endParaRPr>
          </a:p>
          <a:p>
            <a:pPr>
              <a:lnSpc>
                <a:spcPct val="90000"/>
              </a:lnSpc>
              <a:spcBef>
                <a:spcPts val="1001"/>
              </a:spcBef>
              <a:tabLst>
                <a:tab pos="0" algn="l"/>
              </a:tabLst>
            </a:pPr>
            <a:endParaRPr lang="en-US" sz="2400" b="0" strike="noStrike" spc="-1" dirty="0">
              <a:solidFill>
                <a:srgbClr val="000000"/>
              </a:solidFill>
              <a:latin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The Legal Foundation:</a:t>
            </a:r>
          </a:p>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VRA vs. Racial Gerrymandering</a:t>
            </a:r>
            <a:endParaRPr lang="en-US" sz="4400" b="0" strike="noStrike" spc="-1" dirty="0">
              <a:solidFill>
                <a:srgbClr val="C00000"/>
              </a:solidFill>
              <a:latin typeface="Big Caslon Medium" panose="02000603090000020003" pitchFamily="2" charset="-79"/>
              <a:cs typeface="Big Caslon Medium" panose="02000603090000020003" pitchFamily="2" charset="-79"/>
            </a:endParaRPr>
          </a:p>
        </p:txBody>
      </p:sp>
      <p:sp>
        <p:nvSpPr>
          <p:cNvPr id="146" name="TextShape 2"/>
          <p:cNvSpPr txBox="1"/>
          <p:nvPr/>
        </p:nvSpPr>
        <p:spPr>
          <a:xfrm>
            <a:off x="838080" y="1825560"/>
            <a:ext cx="10515240" cy="4350960"/>
          </a:xfrm>
          <a:prstGeom prst="rect">
            <a:avLst/>
          </a:prstGeom>
          <a:noFill/>
          <a:ln w="0">
            <a:noFill/>
          </a:ln>
        </p:spPr>
        <p:txBody>
          <a:bodyPr>
            <a:normAutofit/>
          </a:bodyPr>
          <a:lstStyle/>
          <a:p>
            <a:pPr>
              <a:lnSpc>
                <a:spcPct val="90000"/>
              </a:lnSpc>
              <a:spcBef>
                <a:spcPts val="1001"/>
              </a:spcBef>
              <a:tabLst>
                <a:tab pos="0" algn="l"/>
              </a:tabLst>
            </a:pPr>
            <a:r>
              <a:rPr lang="en-US" sz="2400" b="0" strike="noStrike" spc="-1" dirty="0">
                <a:solidFill>
                  <a:srgbClr val="000000"/>
                </a:solidFill>
                <a:latin typeface="Calibri"/>
              </a:rPr>
              <a:t>“Avoiding minority vote dilution under § 2 may require the creation or maintenance of particular majority-minority districts, even on a predominately racial basis, if this can be done in a reasonably compact manner, taking into account traditional districting principles.”</a:t>
            </a:r>
          </a:p>
          <a:p>
            <a:pPr algn="r">
              <a:lnSpc>
                <a:spcPct val="90000"/>
              </a:lnSpc>
              <a:spcBef>
                <a:spcPts val="1001"/>
              </a:spcBef>
              <a:tabLst>
                <a:tab pos="0" algn="l"/>
              </a:tabLst>
            </a:pPr>
            <a:r>
              <a:rPr lang="en-US" sz="1600" b="0" strike="noStrike" spc="-1" dirty="0">
                <a:solidFill>
                  <a:srgbClr val="000000"/>
                </a:solidFill>
                <a:latin typeface="Calibri"/>
              </a:rPr>
              <a:t>Co</a:t>
            </a:r>
            <a:r>
              <a:rPr lang="en-US" sz="1600" b="0" i="1" strike="noStrike" spc="-1" dirty="0">
                <a:solidFill>
                  <a:srgbClr val="000000"/>
                </a:solidFill>
                <a:latin typeface="Calibri"/>
              </a:rPr>
              <a:t>lleton County Council v. McConnell</a:t>
            </a:r>
            <a:r>
              <a:rPr lang="en-US" sz="1600" b="0" strike="noStrike" spc="-1" dirty="0">
                <a:solidFill>
                  <a:srgbClr val="000000"/>
                </a:solidFill>
                <a:latin typeface="Calibri"/>
              </a:rPr>
              <a:t>, 201 F. Supp. 2d 618 (D.S.C. 2002), 44</a:t>
            </a:r>
          </a:p>
          <a:p>
            <a:pPr algn="r">
              <a:lnSpc>
                <a:spcPct val="90000"/>
              </a:lnSpc>
              <a:spcBef>
                <a:spcPts val="1001"/>
              </a:spcBef>
              <a:tabLst>
                <a:tab pos="0" algn="l"/>
              </a:tabLst>
            </a:pPr>
            <a:endParaRPr lang="en-US" sz="1600" b="0" strike="noStrike" spc="-1" dirty="0">
              <a:solidFill>
                <a:srgbClr val="000000"/>
              </a:solidFill>
              <a:latin typeface="Calibri"/>
            </a:endParaRPr>
          </a:p>
          <a:p>
            <a:pPr>
              <a:lnSpc>
                <a:spcPct val="90000"/>
              </a:lnSpc>
              <a:spcBef>
                <a:spcPts val="1001"/>
              </a:spcBef>
              <a:tabLst>
                <a:tab pos="0" algn="l"/>
              </a:tabLst>
            </a:pPr>
            <a:r>
              <a:rPr lang="en-US" sz="2400" b="0" strike="noStrike" spc="-1" dirty="0">
                <a:solidFill>
                  <a:srgbClr val="000000"/>
                </a:solidFill>
                <a:latin typeface="Calibri"/>
              </a:rPr>
              <a:t>However, those districts must be narrowly tailored to avoid liability under Section 2. In the 90s and into the early 2000s, litigation challenging majority minority districts focused on compactness and “bizarre” district shapes, efforts to create as many majority minority districts as possible and putting race ahead of traditional districting principles. See,</a:t>
            </a:r>
            <a:r>
              <a:rPr lang="en-US" sz="2400" b="0" i="1" strike="noStrike" spc="-1" dirty="0">
                <a:solidFill>
                  <a:srgbClr val="000000"/>
                </a:solidFill>
                <a:latin typeface="Calibri"/>
              </a:rPr>
              <a:t> Smith v. Beasley </a:t>
            </a:r>
            <a:r>
              <a:rPr lang="en-US" sz="2400" b="0" strike="noStrike" spc="-1" dirty="0">
                <a:solidFill>
                  <a:srgbClr val="000000"/>
                </a:solidFill>
                <a:latin typeface="Calibri"/>
              </a:rPr>
              <a:t>and</a:t>
            </a:r>
            <a:r>
              <a:rPr lang="en-US" sz="2400" b="0" i="1" strike="noStrike" spc="-1" dirty="0">
                <a:solidFill>
                  <a:srgbClr val="000000"/>
                </a:solidFill>
                <a:latin typeface="Calibri"/>
              </a:rPr>
              <a:t> </a:t>
            </a:r>
            <a:r>
              <a:rPr lang="da-DK" sz="2400" b="0" i="1" strike="noStrike" spc="-1" dirty="0" err="1">
                <a:solidFill>
                  <a:srgbClr val="000000"/>
                </a:solidFill>
                <a:latin typeface="Calibri"/>
              </a:rPr>
              <a:t>Able</a:t>
            </a:r>
            <a:r>
              <a:rPr lang="da-DK" sz="2400" b="0" i="1" strike="noStrike" spc="-1" dirty="0">
                <a:solidFill>
                  <a:srgbClr val="000000"/>
                </a:solidFill>
                <a:latin typeface="Calibri"/>
              </a:rPr>
              <a:t> v. </a:t>
            </a:r>
            <a:r>
              <a:rPr lang="da-DK" sz="2400" b="0" i="1" strike="noStrike" spc="-1" dirty="0" err="1">
                <a:solidFill>
                  <a:srgbClr val="000000"/>
                </a:solidFill>
                <a:latin typeface="Calibri"/>
              </a:rPr>
              <a:t>Wilkins</a:t>
            </a:r>
            <a:r>
              <a:rPr lang="en-US" sz="2400" b="0" strike="noStrike" spc="-1" dirty="0">
                <a:solidFill>
                  <a:srgbClr val="000000"/>
                </a:solidFill>
                <a:latin typeface="Calibri"/>
              </a:rPr>
              <a:t>, 946 F. Supp. 1174 (D.S.C. 1996).</a:t>
            </a:r>
          </a:p>
          <a:p>
            <a:pPr>
              <a:lnSpc>
                <a:spcPct val="90000"/>
              </a:lnSpc>
              <a:spcBef>
                <a:spcPts val="1001"/>
              </a:spcBef>
              <a:tabLst>
                <a:tab pos="0" algn="l"/>
              </a:tabLst>
            </a:pPr>
            <a:endParaRPr lang="en-US" sz="2400" b="0" strike="noStrike" spc="-1" dirty="0">
              <a:solidFill>
                <a:srgbClr val="000000"/>
              </a:solidFill>
              <a:latin typeface="Calibri"/>
            </a:endParaRPr>
          </a:p>
          <a:p>
            <a:pPr>
              <a:lnSpc>
                <a:spcPct val="90000"/>
              </a:lnSpc>
              <a:spcBef>
                <a:spcPts val="1001"/>
              </a:spcBef>
              <a:tabLst>
                <a:tab pos="0" algn="l"/>
              </a:tabLst>
            </a:pPr>
            <a:endParaRPr lang="en-US" sz="2400" b="0" strike="noStrike" spc="-1" dirty="0">
              <a:solidFill>
                <a:srgbClr val="000000"/>
              </a:solidFill>
              <a:latin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The Legal Foundation:</a:t>
            </a:r>
          </a:p>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VRA vs. Racial Gerrymandering, cont.</a:t>
            </a:r>
            <a:endParaRPr lang="en-US" sz="4400" b="0" strike="noStrike" spc="-1" dirty="0">
              <a:solidFill>
                <a:srgbClr val="C00000"/>
              </a:solidFill>
              <a:latin typeface="Big Caslon Medium" panose="02000603090000020003" pitchFamily="2" charset="-79"/>
              <a:cs typeface="Big Caslon Medium" panose="02000603090000020003" pitchFamily="2" charset="-79"/>
            </a:endParaRPr>
          </a:p>
        </p:txBody>
      </p:sp>
      <p:sp>
        <p:nvSpPr>
          <p:cNvPr id="148" name="TextShape 2"/>
          <p:cNvSpPr txBox="1"/>
          <p:nvPr/>
        </p:nvSpPr>
        <p:spPr>
          <a:xfrm>
            <a:off x="838080" y="1825560"/>
            <a:ext cx="10515240" cy="4350960"/>
          </a:xfrm>
          <a:prstGeom prst="rect">
            <a:avLst/>
          </a:prstGeom>
          <a:noFill/>
          <a:ln w="0">
            <a:noFill/>
          </a:ln>
        </p:spPr>
        <p:txBody>
          <a:bodyPr>
            <a:normAutofit/>
          </a:bodyPr>
          <a:lstStyle/>
          <a:p>
            <a:pPr>
              <a:lnSpc>
                <a:spcPct val="90000"/>
              </a:lnSpc>
              <a:spcBef>
                <a:spcPts val="1001"/>
              </a:spcBef>
              <a:tabLst>
                <a:tab pos="0" algn="l"/>
              </a:tabLst>
            </a:pPr>
            <a:r>
              <a:rPr lang="en-US" sz="2800" b="0" strike="noStrike" spc="-1" dirty="0">
                <a:solidFill>
                  <a:srgbClr val="000000"/>
                </a:solidFill>
                <a:latin typeface="Calibri" panose="020F0502020204030204" pitchFamily="34" charset="0"/>
                <a:cs typeface="Calibri" panose="020F0502020204030204" pitchFamily="34" charset="0"/>
              </a:rPr>
              <a:t>In the past decade, minority advocates have used the failure of legislatures to narrowly tailor majority-minority districts to challenge legislative districts. The successful challenges focused on:</a:t>
            </a:r>
          </a:p>
          <a:p>
            <a:pPr>
              <a:lnSpc>
                <a:spcPct val="90000"/>
              </a:lnSpc>
              <a:spcBef>
                <a:spcPts val="1001"/>
              </a:spcBef>
              <a:tabLst>
                <a:tab pos="0" algn="l"/>
              </a:tabLst>
            </a:pPr>
            <a:endParaRPr lang="en-US" sz="2800" b="0" strike="noStrike" spc="-1" dirty="0">
              <a:solidFill>
                <a:srgbClr val="000000"/>
              </a:solidFill>
              <a:latin typeface="Calibri"/>
            </a:endParaRPr>
          </a:p>
          <a:p>
            <a:pPr marL="685800" lvl="1" indent="-228240">
              <a:lnSpc>
                <a:spcPct val="90000"/>
              </a:lnSpc>
              <a:spcBef>
                <a:spcPts val="499"/>
              </a:spcBef>
              <a:buClr>
                <a:srgbClr val="000000"/>
              </a:buClr>
              <a:buFont typeface="Arial"/>
              <a:buChar char="•"/>
              <a:tabLst>
                <a:tab pos="0" algn="l"/>
              </a:tabLst>
            </a:pPr>
            <a:r>
              <a:rPr lang="en-US" sz="2000" b="0" strike="noStrike" spc="-1" dirty="0">
                <a:solidFill>
                  <a:srgbClr val="000000"/>
                </a:solidFill>
                <a:latin typeface="Calibri"/>
              </a:rPr>
              <a:t>Plans that set an overall minority target for majority-minority districts resulting in districts “packed” with minority populations in excess of populations need to narrowly tailor a Section 2 remedy.</a:t>
            </a:r>
          </a:p>
          <a:p>
            <a:pPr marL="685800" lvl="1" indent="-228240">
              <a:lnSpc>
                <a:spcPct val="90000"/>
              </a:lnSpc>
              <a:spcBef>
                <a:spcPts val="499"/>
              </a:spcBef>
              <a:buClr>
                <a:srgbClr val="000000"/>
              </a:buClr>
              <a:buFont typeface="Arial"/>
              <a:buChar char="•"/>
              <a:tabLst>
                <a:tab pos="0" algn="l"/>
              </a:tabLst>
            </a:pPr>
            <a:r>
              <a:rPr lang="en-US" sz="2000" b="0" strike="noStrike" spc="-1" dirty="0">
                <a:solidFill>
                  <a:srgbClr val="000000"/>
                </a:solidFill>
                <a:latin typeface="Calibri"/>
              </a:rPr>
              <a:t>Plans drawn without conducting racial bloc voting analyses or presenting other evidence to determine the levels of minority populations needed to provide an equal opportunity for minority populations to elect candidates of their choice.  </a:t>
            </a:r>
          </a:p>
          <a:p>
            <a:pPr>
              <a:lnSpc>
                <a:spcPct val="90000"/>
              </a:lnSpc>
              <a:spcBef>
                <a:spcPts val="1001"/>
              </a:spcBef>
              <a:tabLst>
                <a:tab pos="0" algn="l"/>
              </a:tabLst>
            </a:pPr>
            <a:endParaRPr lang="en-US" sz="2000" b="0" strike="noStrike" spc="-1" dirty="0">
              <a:solidFill>
                <a:srgbClr val="000000"/>
              </a:solidFill>
              <a:latin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The Legal Foundation:</a:t>
            </a:r>
          </a:p>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Wither the VRA</a:t>
            </a:r>
            <a:endParaRPr lang="en-US" sz="4400" b="0" strike="noStrike" spc="-1" dirty="0">
              <a:solidFill>
                <a:srgbClr val="C00000"/>
              </a:solidFill>
              <a:latin typeface="Big Caslon Medium" panose="02000603090000020003" pitchFamily="2" charset="-79"/>
              <a:cs typeface="Big Caslon Medium" panose="02000603090000020003" pitchFamily="2" charset="-79"/>
            </a:endParaRPr>
          </a:p>
        </p:txBody>
      </p:sp>
      <p:sp>
        <p:nvSpPr>
          <p:cNvPr id="150" name="TextShape 2"/>
          <p:cNvSpPr txBox="1"/>
          <p:nvPr/>
        </p:nvSpPr>
        <p:spPr>
          <a:xfrm>
            <a:off x="838080" y="1825560"/>
            <a:ext cx="10515240" cy="4350960"/>
          </a:xfrm>
          <a:prstGeom prst="rect">
            <a:avLst/>
          </a:prstGeom>
          <a:noFill/>
          <a:ln w="0">
            <a:noFill/>
          </a:ln>
        </p:spPr>
        <p:txBody>
          <a:bodyPr>
            <a:noAutofit/>
          </a:bodyPr>
          <a:lstStyle/>
          <a:p>
            <a:pPr>
              <a:lnSpc>
                <a:spcPct val="90000"/>
              </a:lnSpc>
              <a:spcBef>
                <a:spcPts val="1001"/>
              </a:spcBef>
              <a:tabLst>
                <a:tab pos="0" algn="l"/>
              </a:tabLst>
            </a:pPr>
            <a:r>
              <a:rPr lang="en-US" sz="2400" b="0" strike="noStrike" spc="-1">
                <a:solidFill>
                  <a:srgbClr val="000000"/>
                </a:solidFill>
                <a:latin typeface="Calibri"/>
                <a:ea typeface="Times New Roman"/>
              </a:rPr>
              <a:t>Although focused on vote denial claims, cases are making there way through the federal Courts which challenge Voting Rights Act protections for minority voters.</a:t>
            </a:r>
            <a:endParaRPr lang="en-US" sz="2400" b="0" strike="noStrike" spc="-1">
              <a:solidFill>
                <a:srgbClr val="000000"/>
              </a:solidFill>
              <a:latin typeface="Calibri"/>
            </a:endParaRPr>
          </a:p>
          <a:p>
            <a:pPr>
              <a:lnSpc>
                <a:spcPct val="90000"/>
              </a:lnSpc>
              <a:spcBef>
                <a:spcPts val="1001"/>
              </a:spcBef>
              <a:tabLst>
                <a:tab pos="0" algn="l"/>
              </a:tabLst>
            </a:pPr>
            <a:r>
              <a:rPr lang="en-US" sz="2400" b="0" strike="noStrike" spc="-1">
                <a:solidFill>
                  <a:srgbClr val="000000"/>
                </a:solidFill>
                <a:latin typeface="Calibri"/>
                <a:ea typeface="Times New Roman"/>
              </a:rPr>
              <a:t>The U.S. Supreme Court recently heard </a:t>
            </a:r>
            <a:r>
              <a:rPr lang="en-US" sz="2400" b="0" i="1" strike="noStrike" spc="-1">
                <a:solidFill>
                  <a:srgbClr val="000000"/>
                </a:solidFill>
                <a:latin typeface="Calibri"/>
                <a:ea typeface="Times New Roman"/>
              </a:rPr>
              <a:t>Brnovich v. Democratic National Committee</a:t>
            </a:r>
            <a:r>
              <a:rPr lang="en-US" sz="2400" b="0" strike="noStrike" spc="-1">
                <a:solidFill>
                  <a:srgbClr val="000000"/>
                </a:solidFill>
                <a:latin typeface="Calibri"/>
                <a:ea typeface="Times New Roman"/>
              </a:rPr>
              <a:t> </a:t>
            </a:r>
            <a:r>
              <a:rPr lang="en-US" sz="2400" b="0" i="1" strike="noStrike" spc="-1">
                <a:solidFill>
                  <a:srgbClr val="000000"/>
                </a:solidFill>
                <a:latin typeface="Calibri"/>
                <a:ea typeface="Times New Roman"/>
              </a:rPr>
              <a:t> </a:t>
            </a:r>
            <a:r>
              <a:rPr lang="en-US" sz="2400" b="0" strike="noStrike" spc="-1">
                <a:solidFill>
                  <a:srgbClr val="000000"/>
                </a:solidFill>
                <a:latin typeface="Calibri"/>
                <a:ea typeface="Times New Roman"/>
              </a:rPr>
              <a:t>and </a:t>
            </a:r>
            <a:r>
              <a:rPr lang="en-US" sz="2400" b="0" i="1" strike="noStrike" spc="-1">
                <a:solidFill>
                  <a:srgbClr val="000000"/>
                </a:solidFill>
                <a:latin typeface="Calibri"/>
                <a:ea typeface="Times New Roman"/>
              </a:rPr>
              <a:t>Arizona Republican Party v. Democratic National Committee (Docket No. 19-1258). </a:t>
            </a:r>
            <a:r>
              <a:rPr lang="en-US" sz="2400" b="0" strike="noStrike" spc="-1">
                <a:solidFill>
                  <a:srgbClr val="000000"/>
                </a:solidFill>
                <a:latin typeface="Calibri"/>
                <a:ea typeface="Times New Roman"/>
              </a:rPr>
              <a:t>Those consolidated cases could result in major changes to Voting Rights law, for example by replacing a results standard with an intent standard, requiring minority citizens to prove that the legislature intended to dilute minority voting strength. That’s a very high bar. </a:t>
            </a:r>
            <a:endParaRPr lang="en-US" sz="2400" b="0" strike="noStrike" spc="-1">
              <a:solidFill>
                <a:srgbClr val="000000"/>
              </a:solidFill>
              <a:latin typeface="Calibri"/>
            </a:endParaRPr>
          </a:p>
          <a:p>
            <a:pPr>
              <a:lnSpc>
                <a:spcPct val="90000"/>
              </a:lnSpc>
              <a:spcBef>
                <a:spcPts val="1001"/>
              </a:spcBef>
              <a:tabLst>
                <a:tab pos="0" algn="l"/>
              </a:tabLst>
            </a:pPr>
            <a:r>
              <a:rPr lang="en-US" sz="2400" b="0" strike="noStrike" spc="-1">
                <a:solidFill>
                  <a:srgbClr val="000000"/>
                </a:solidFill>
                <a:latin typeface="Calibri"/>
                <a:ea typeface="Times New Roman"/>
              </a:rPr>
              <a:t>Redistricting in 2021 may be operating under a very different legal framework than has been the case since the 1990s.</a:t>
            </a:r>
            <a:endParaRPr lang="en-US" sz="2400" b="0" strike="noStrike" spc="-1">
              <a:solidFill>
                <a:srgbClr val="000000"/>
              </a:solidFill>
              <a:latin typeface="Calibri"/>
            </a:endParaRPr>
          </a:p>
          <a:p>
            <a:pPr>
              <a:lnSpc>
                <a:spcPct val="90000"/>
              </a:lnSpc>
              <a:spcBef>
                <a:spcPts val="1001"/>
              </a:spcBef>
              <a:tabLst>
                <a:tab pos="0" algn="l"/>
              </a:tabLst>
            </a:pPr>
            <a:endParaRPr lang="en-US" sz="2400" b="0" strike="noStrike" spc="-1">
              <a:solidFill>
                <a:srgbClr val="000000"/>
              </a:solidFill>
              <a:latin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23CD9-D559-6140-B090-0C29CE362287}"/>
              </a:ext>
            </a:extLst>
          </p:cNvPr>
          <p:cNvSpPr>
            <a:spLocks noGrp="1"/>
          </p:cNvSpPr>
          <p:nvPr>
            <p:ph type="title"/>
          </p:nvPr>
        </p:nvSpPr>
        <p:spPr>
          <a:xfrm>
            <a:off x="3350888" y="2584305"/>
            <a:ext cx="5490224" cy="1689390"/>
          </a:xfrm>
        </p:spPr>
        <p:txBody>
          <a:bodyPr/>
          <a:lstStyle/>
          <a:p>
            <a:r>
              <a:rPr lang="en-US" dirty="0">
                <a:latin typeface="Big Caslon Medium" panose="02000603090000020003" pitchFamily="2" charset="-79"/>
                <a:cs typeface="Big Caslon Medium" panose="02000603090000020003" pitchFamily="2" charset="-79"/>
              </a:rPr>
              <a:t>Redistricting: </a:t>
            </a:r>
            <a:br>
              <a:rPr lang="en-US" dirty="0">
                <a:latin typeface="Big Caslon Medium" panose="02000603090000020003" pitchFamily="2" charset="-79"/>
                <a:cs typeface="Big Caslon Medium" panose="02000603090000020003" pitchFamily="2" charset="-79"/>
              </a:rPr>
            </a:br>
            <a:r>
              <a:rPr lang="en-US" dirty="0">
                <a:latin typeface="Big Caslon Medium" panose="02000603090000020003" pitchFamily="2" charset="-79"/>
                <a:cs typeface="Big Caslon Medium" panose="02000603090000020003" pitchFamily="2" charset="-79"/>
              </a:rPr>
              <a:t>The Census</a:t>
            </a:r>
          </a:p>
        </p:txBody>
      </p:sp>
    </p:spTree>
    <p:extLst>
      <p:ext uri="{BB962C8B-B14F-4D97-AF65-F5344CB8AC3E}">
        <p14:creationId xmlns:p14="http://schemas.microsoft.com/office/powerpoint/2010/main" val="24707721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The Census</a:t>
            </a:r>
            <a:r>
              <a:rPr lang="en-US" sz="4400" b="1" spc="-1" dirty="0">
                <a:solidFill>
                  <a:srgbClr val="C00000"/>
                </a:solidFill>
                <a:latin typeface="BIG CASLON MEDIUM" panose="02000603090000020003" pitchFamily="2" charset="-79"/>
                <a:cs typeface="BIG CASLON MEDIUM" panose="02000603090000020003" pitchFamily="2" charset="-79"/>
              </a:rPr>
              <a:t>: </a:t>
            </a:r>
            <a:r>
              <a:rPr lang="en-US" sz="4400" b="1" strike="noStrike" spc="-1" dirty="0">
                <a:solidFill>
                  <a:srgbClr val="C00000"/>
                </a:solidFill>
                <a:latin typeface="BIG CASLON MEDIUM" panose="02000603090000020003" pitchFamily="2" charset="-79"/>
                <a:ea typeface="URW Bookman"/>
                <a:cs typeface="BIG CASLON MEDIUM" panose="02000603090000020003" pitchFamily="2" charset="-79"/>
              </a:rPr>
              <a:t>Who Is Counted?</a:t>
            </a:r>
            <a:endParaRPr lang="en-US" sz="4400" b="0" strike="noStrike" spc="-1" dirty="0">
              <a:solidFill>
                <a:srgbClr val="C00000"/>
              </a:solidFill>
              <a:latin typeface="Big Caslon Medium" panose="02000603090000020003" pitchFamily="2" charset="-79"/>
              <a:cs typeface="Big Caslon Medium" panose="02000603090000020003" pitchFamily="2" charset="-79"/>
            </a:endParaRPr>
          </a:p>
        </p:txBody>
      </p:sp>
      <p:sp>
        <p:nvSpPr>
          <p:cNvPr id="152" name="TextShape 2"/>
          <p:cNvSpPr txBox="1"/>
          <p:nvPr/>
        </p:nvSpPr>
        <p:spPr>
          <a:xfrm>
            <a:off x="838080" y="1825560"/>
            <a:ext cx="10515240" cy="4350960"/>
          </a:xfrm>
          <a:prstGeom prst="rect">
            <a:avLst/>
          </a:prstGeom>
          <a:noFill/>
          <a:ln w="0">
            <a:noFill/>
          </a:ln>
        </p:spPr>
        <p:txBody>
          <a:bodyPr>
            <a:noAutofit/>
          </a:bodyPr>
          <a:lstStyle/>
          <a:p>
            <a:pPr marL="216000" indent="-216000">
              <a:lnSpc>
                <a:spcPct val="90000"/>
              </a:lnSpc>
              <a:spcBef>
                <a:spcPts val="1001"/>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“Representatives shall be apportioned among the several States according to their respective numbers, counting the whole number of persons in each State, excluding Indians not taxed.” –U.S. Constitution, Fourteenth Amendment, Section 2</a:t>
            </a:r>
            <a:endParaRPr lang="en-US" sz="2400" b="0" strike="noStrike" spc="-1" dirty="0">
              <a:solidFill>
                <a:srgbClr val="000000"/>
              </a:solidFill>
              <a:latin typeface="Calibri"/>
              <a:ea typeface="Source Han Sans CN"/>
            </a:endParaRPr>
          </a:p>
          <a:p>
            <a:pPr marL="216000" indent="-216000">
              <a:lnSpc>
                <a:spcPct val="90000"/>
              </a:lnSpc>
              <a:spcBef>
                <a:spcPts val="1001"/>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Also, summaries for the major race groups specified by OMB directive:</a:t>
            </a:r>
            <a:endParaRPr lang="en-US" sz="2400" b="0" strike="noStrike" spc="-1" dirty="0">
              <a:solidFill>
                <a:srgbClr val="000000"/>
              </a:solidFill>
              <a:latin typeface="Calibri"/>
              <a:ea typeface="Source Han Sans CN"/>
            </a:endParaRPr>
          </a:p>
          <a:p>
            <a:pPr marL="432000" lvl="1" indent="-216000">
              <a:lnSpc>
                <a:spcPct val="90000"/>
              </a:lnSpc>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White, Black/African American, American Indian/Alaska Native, Asian, Native Hawaiian/Other Pacific Islander, plus ‘some other race’ </a:t>
            </a:r>
            <a:endParaRPr lang="en-US" sz="2400" b="0" strike="noStrike" spc="-1" dirty="0">
              <a:solidFill>
                <a:srgbClr val="000000"/>
              </a:solidFill>
              <a:latin typeface="Calibri"/>
              <a:ea typeface="Source Han Sans CN"/>
            </a:endParaRPr>
          </a:p>
          <a:p>
            <a:pPr marL="432000" lvl="1" indent="-216000">
              <a:lnSpc>
                <a:spcPct val="90000"/>
              </a:lnSpc>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Multi-racial combinations</a:t>
            </a:r>
            <a:endParaRPr lang="en-US" sz="2400" b="0" strike="noStrike" spc="-1" dirty="0">
              <a:solidFill>
                <a:srgbClr val="000000"/>
              </a:solidFill>
              <a:latin typeface="Calibri"/>
              <a:ea typeface="Source Han Sans CN"/>
            </a:endParaRPr>
          </a:p>
          <a:p>
            <a:pPr marL="432000" lvl="1" indent="-216000">
              <a:lnSpc>
                <a:spcPct val="90000"/>
              </a:lnSpc>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Cross-tabulated by Hispanic/Non-Hispanic origin, voting age. </a:t>
            </a:r>
            <a:endParaRPr lang="en-US" sz="2400" b="0" strike="noStrike" spc="-1" dirty="0">
              <a:solidFill>
                <a:srgbClr val="000000"/>
              </a:solidFill>
              <a:latin typeface="Calibri"/>
              <a:ea typeface="Source Han Sans CN"/>
            </a:endParaRPr>
          </a:p>
          <a:p>
            <a:pPr marL="216000" indent="-216000">
              <a:spcBef>
                <a:spcPts val="1417"/>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Trump administration’s attempt to include citizenship in the survey was blocked. Attempts to infer citizenship data were not implemented.</a:t>
            </a:r>
            <a:endParaRPr lang="en-US" sz="2400" b="0" strike="noStrike" spc="-1" dirty="0">
              <a:solidFill>
                <a:srgbClr val="000000"/>
              </a:solidFill>
              <a:latin typeface="Calibri"/>
            </a:endParaRPr>
          </a:p>
          <a:p>
            <a:pPr>
              <a:lnSpc>
                <a:spcPct val="90000"/>
              </a:lnSpc>
              <a:spcBef>
                <a:spcPts val="1001"/>
              </a:spcBef>
              <a:tabLst>
                <a:tab pos="0" algn="l"/>
              </a:tabLst>
            </a:pPr>
            <a:endParaRPr lang="en-US" sz="2400" b="0" strike="noStrike" spc="-1" dirty="0">
              <a:solidFill>
                <a:srgbClr val="000000"/>
              </a:solidFill>
              <a:latin typeface="Calibri"/>
              <a:ea typeface="Source Han Sans CN"/>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TextShape 1"/>
          <p:cNvSpPr txBox="1"/>
          <p:nvPr/>
        </p:nvSpPr>
        <p:spPr>
          <a:xfrm>
            <a:off x="732380" y="291043"/>
            <a:ext cx="10515240" cy="1325160"/>
          </a:xfrm>
          <a:prstGeom prst="rect">
            <a:avLst/>
          </a:prstGeom>
          <a:noFill/>
          <a:ln w="0">
            <a:noFill/>
          </a:ln>
        </p:spPr>
        <p:txBody>
          <a:bodyPr anchor="ctr">
            <a:noAutofit/>
          </a:bodyPr>
          <a:lstStyle/>
          <a:p>
            <a:pPr algn="ctr">
              <a:lnSpc>
                <a:spcPct val="90000"/>
              </a:lnSpc>
            </a:pPr>
            <a:r>
              <a:rPr lang="en-US" sz="4400" b="1" spc="-1" dirty="0">
                <a:solidFill>
                  <a:srgbClr val="C00000"/>
                </a:solidFill>
                <a:latin typeface="BIG CASLON MEDIUM" panose="02000603090000020003" pitchFamily="2" charset="-79"/>
                <a:cs typeface="BIG CASLON MEDIUM" panose="02000603090000020003" pitchFamily="2" charset="-79"/>
              </a:rPr>
              <a:t>The Census: W</a:t>
            </a:r>
            <a:r>
              <a:rPr lang="en-US" sz="4400" b="1" spc="-1" dirty="0">
                <a:solidFill>
                  <a:srgbClr val="C00000"/>
                </a:solidFill>
                <a:latin typeface="BIG CASLON MEDIUM" panose="02000603090000020003" pitchFamily="2" charset="-79"/>
                <a:ea typeface="URW Bookman"/>
                <a:cs typeface="BIG CASLON MEDIUM" panose="02000603090000020003" pitchFamily="2" charset="-79"/>
              </a:rPr>
              <a:t>hen, How?</a:t>
            </a:r>
            <a:endParaRPr lang="en-US" sz="4400" b="0" strike="noStrike" spc="-1" dirty="0">
              <a:solidFill>
                <a:srgbClr val="C00000"/>
              </a:solidFill>
              <a:latin typeface="Big Caslon Medium" panose="02000603090000020003" pitchFamily="2" charset="-79"/>
              <a:cs typeface="Big Caslon Medium" panose="02000603090000020003" pitchFamily="2" charset="-79"/>
            </a:endParaRPr>
          </a:p>
        </p:txBody>
      </p:sp>
      <p:sp>
        <p:nvSpPr>
          <p:cNvPr id="154" name="TextShape 2"/>
          <p:cNvSpPr txBox="1"/>
          <p:nvPr/>
        </p:nvSpPr>
        <p:spPr>
          <a:xfrm>
            <a:off x="944380" y="1543990"/>
            <a:ext cx="10408940" cy="4350960"/>
          </a:xfrm>
          <a:prstGeom prst="rect">
            <a:avLst/>
          </a:prstGeom>
          <a:noFill/>
          <a:ln w="0">
            <a:noFill/>
          </a:ln>
        </p:spPr>
        <p:txBody>
          <a:bodyPr>
            <a:noAutofit/>
          </a:bodyPr>
          <a:lstStyle/>
          <a:p>
            <a:pPr marL="216000" indent="-216000">
              <a:lnSpc>
                <a:spcPct val="90000"/>
              </a:lnSpc>
              <a:spcBef>
                <a:spcPts val="1001"/>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Geographic data available now</a:t>
            </a:r>
            <a:endParaRPr lang="en-US" sz="2400" b="0" strike="noStrike" spc="-1" dirty="0">
              <a:solidFill>
                <a:srgbClr val="000000"/>
              </a:solidFill>
              <a:latin typeface="Calibri"/>
              <a:ea typeface="Source Han Sans CN"/>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Blocks, block groups, tracts, voting districts, etc. </a:t>
            </a:r>
            <a:endParaRPr lang="en-US" sz="2400" b="0" strike="noStrike" spc="-1" dirty="0">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Counts to Congress for apportionment in April</a:t>
            </a:r>
            <a:endParaRPr lang="en-US" sz="2400" b="0" strike="noStrike" spc="-1" dirty="0">
              <a:solidFill>
                <a:srgbClr val="000000"/>
              </a:solidFill>
              <a:latin typeface="Calibri"/>
              <a:ea typeface="Source Han Sans CN"/>
            </a:endParaRPr>
          </a:p>
          <a:p>
            <a:pPr marL="216000" indent="-216000">
              <a:lnSpc>
                <a:spcPct val="90000"/>
              </a:lnSpc>
              <a:spcBef>
                <a:spcPts val="1001"/>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Counts in “legacy format” may be released to states in mid-August</a:t>
            </a:r>
            <a:endParaRPr lang="en-US" sz="2400" b="0" strike="noStrike" spc="-1" dirty="0">
              <a:solidFill>
                <a:srgbClr val="000000"/>
              </a:solidFill>
              <a:latin typeface="Calibri"/>
              <a:ea typeface="Source Han Sans CN"/>
            </a:endParaRPr>
          </a:p>
          <a:p>
            <a:pPr marL="216000" indent="-216000">
              <a:lnSpc>
                <a:spcPct val="90000"/>
              </a:lnSpc>
              <a:spcBef>
                <a:spcPts val="1001"/>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Final delivery expected by September 30</a:t>
            </a:r>
            <a:endParaRPr lang="en-US" sz="2400" b="0" strike="noStrike" spc="-1" dirty="0">
              <a:solidFill>
                <a:srgbClr val="000000"/>
              </a:solidFill>
              <a:latin typeface="Calibri"/>
              <a:ea typeface="Source Han Sans CN"/>
            </a:endParaRPr>
          </a:p>
          <a:p>
            <a:pPr marL="216000" indent="-216000">
              <a:lnSpc>
                <a:spcPct val="90000"/>
              </a:lnSpc>
              <a:spcBef>
                <a:spcPts val="1001"/>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Published at </a:t>
            </a:r>
            <a:r>
              <a:rPr lang="en-US" sz="2400" b="0" u="sng" strike="noStrike" spc="-1" dirty="0">
                <a:solidFill>
                  <a:srgbClr val="0563C1"/>
                </a:solidFill>
                <a:uFillTx/>
                <a:latin typeface="Calibri"/>
                <a:hlinkClick r:id="rId2"/>
              </a:rPr>
              <a:t>https://www.census.gov/programs-surveys/decennial-census/about/rdo/summary-files.html#P1</a:t>
            </a:r>
            <a:endParaRPr lang="en-US" sz="2400" b="0" strike="noStrike" spc="-1" dirty="0">
              <a:solidFill>
                <a:srgbClr val="000000"/>
              </a:solidFill>
              <a:latin typeface="Calibri"/>
              <a:ea typeface="Source Han Sans C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57946-DF69-B842-8EA5-F30856A1DAD8}"/>
              </a:ext>
            </a:extLst>
          </p:cNvPr>
          <p:cNvSpPr>
            <a:spLocks noGrp="1"/>
          </p:cNvSpPr>
          <p:nvPr>
            <p:ph type="title"/>
          </p:nvPr>
        </p:nvSpPr>
        <p:spPr>
          <a:xfrm>
            <a:off x="3350888" y="2390416"/>
            <a:ext cx="5490224" cy="1689390"/>
          </a:xfrm>
        </p:spPr>
        <p:txBody>
          <a:bodyPr>
            <a:normAutofit/>
          </a:bodyPr>
          <a:lstStyle/>
          <a:p>
            <a:r>
              <a:rPr lang="en-US" sz="5400" dirty="0">
                <a:latin typeface="Big Caslon Medium" panose="02000603090000020003" pitchFamily="2" charset="-79"/>
                <a:cs typeface="Big Caslon Medium" panose="02000603090000020003" pitchFamily="2" charset="-79"/>
              </a:rPr>
              <a:t>Redistricting: </a:t>
            </a:r>
            <a:br>
              <a:rPr lang="en-US" sz="5400" dirty="0">
                <a:latin typeface="Big Caslon Medium" panose="02000603090000020003" pitchFamily="2" charset="-79"/>
                <a:cs typeface="Big Caslon Medium" panose="02000603090000020003" pitchFamily="2" charset="-79"/>
              </a:rPr>
            </a:br>
            <a:r>
              <a:rPr lang="en-US" sz="5400" dirty="0">
                <a:latin typeface="Big Caslon Medium" panose="02000603090000020003" pitchFamily="2" charset="-79"/>
                <a:cs typeface="Big Caslon Medium" panose="02000603090000020003" pitchFamily="2" charset="-79"/>
              </a:rPr>
              <a:t>The Process</a:t>
            </a:r>
          </a:p>
        </p:txBody>
      </p:sp>
    </p:spTree>
    <p:extLst>
      <p:ext uri="{BB962C8B-B14F-4D97-AF65-F5344CB8AC3E}">
        <p14:creationId xmlns:p14="http://schemas.microsoft.com/office/powerpoint/2010/main" val="33087692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TextShape 1"/>
          <p:cNvSpPr txBox="1"/>
          <p:nvPr/>
        </p:nvSpPr>
        <p:spPr>
          <a:xfrm>
            <a:off x="1451520" y="468360"/>
            <a:ext cx="9143640" cy="1655280"/>
          </a:xfrm>
          <a:prstGeom prst="rect">
            <a:avLst/>
          </a:prstGeom>
          <a:noFill/>
          <a:ln w="0">
            <a:noFill/>
          </a:ln>
        </p:spPr>
        <p:txBody>
          <a:bodyPr>
            <a:noAutofit/>
          </a:bodyPr>
          <a:lstStyle/>
          <a:p>
            <a:pPr algn="ctr">
              <a:lnSpc>
                <a:spcPct val="90000"/>
              </a:lnSpc>
              <a:spcBef>
                <a:spcPts val="1001"/>
              </a:spcBef>
              <a:tabLst>
                <a:tab pos="0" algn="l"/>
              </a:tabLst>
            </a:pPr>
            <a:r>
              <a:rPr lang="en-US" sz="2400" b="0" strike="noStrike" spc="-1">
                <a:solidFill>
                  <a:srgbClr val="000000"/>
                </a:solidFill>
                <a:latin typeface="Calibri"/>
              </a:rPr>
              <a:t>Redistricting is based on Census blocks. But you can build a district by adding a precinct, a Census place or a county to your plan. </a:t>
            </a:r>
            <a:endParaRPr lang="en-US" sz="2400" b="0" strike="noStrike" spc="-1">
              <a:latin typeface="Arial"/>
            </a:endParaRPr>
          </a:p>
        </p:txBody>
      </p:sp>
      <p:pic>
        <p:nvPicPr>
          <p:cNvPr id="214" name="Picture 4" descr="Map&#10;&#10;Description automatically generated"/>
          <p:cNvPicPr/>
          <p:nvPr/>
        </p:nvPicPr>
        <p:blipFill>
          <a:blip r:embed="rId2"/>
          <a:stretch/>
        </p:blipFill>
        <p:spPr>
          <a:xfrm>
            <a:off x="2431800" y="1272960"/>
            <a:ext cx="7328160" cy="5584680"/>
          </a:xfrm>
          <a:prstGeom prst="rect">
            <a:avLst/>
          </a:prstGeom>
          <a:ln w="0">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alpha val="50000"/>
          </a:srgbClr>
        </a:solidFill>
        <a:effectLst/>
      </p:bgPr>
    </p:bg>
    <p:spTree>
      <p:nvGrpSpPr>
        <p:cNvPr id="1" name=""/>
        <p:cNvGrpSpPr/>
        <p:nvPr/>
      </p:nvGrpSpPr>
      <p:grpSpPr>
        <a:xfrm>
          <a:off x="0" y="0"/>
          <a:ext cx="0" cy="0"/>
          <a:chOff x="0" y="0"/>
          <a:chExt cx="0" cy="0"/>
        </a:xfrm>
      </p:grpSpPr>
      <p:pic>
        <p:nvPicPr>
          <p:cNvPr id="207" name="Content Placeholder 4" descr="Diagram&#10;&#10;Description automatically generated"/>
          <p:cNvPicPr/>
          <p:nvPr/>
        </p:nvPicPr>
        <p:blipFill>
          <a:blip r:embed="rId2"/>
          <a:srcRect t="1747"/>
          <a:stretch/>
        </p:blipFill>
        <p:spPr>
          <a:xfrm>
            <a:off x="-14400" y="139320"/>
            <a:ext cx="12191760" cy="6857640"/>
          </a:xfrm>
          <a:prstGeom prst="rect">
            <a:avLst/>
          </a:prstGeom>
          <a:ln w="0">
            <a:noFill/>
          </a:ln>
        </p:spPr>
      </p:pic>
      <p:sp>
        <p:nvSpPr>
          <p:cNvPr id="211" name="TextShape 4"/>
          <p:cNvSpPr txBox="1"/>
          <p:nvPr/>
        </p:nvSpPr>
        <p:spPr>
          <a:xfrm>
            <a:off x="109440" y="235440"/>
            <a:ext cx="11210400" cy="744480"/>
          </a:xfrm>
          <a:prstGeom prst="rect">
            <a:avLst/>
          </a:prstGeom>
          <a:noFill/>
          <a:ln w="0">
            <a:noFill/>
          </a:ln>
        </p:spPr>
        <p:txBody>
          <a:bodyPr anchor="ctr">
            <a:normAutofit fontScale="96000"/>
          </a:bodyPr>
          <a:lstStyle/>
          <a:p>
            <a:pPr algn="ctr">
              <a:lnSpc>
                <a:spcPct val="90000"/>
              </a:lnSpc>
            </a:pPr>
            <a:r>
              <a:rPr lang="en-US" sz="2800" b="1" strike="noStrike" spc="-1">
                <a:solidFill>
                  <a:srgbClr val="262626"/>
                </a:solidFill>
                <a:latin typeface="Calibri Light"/>
              </a:rPr>
              <a:t>Where population is flowing to and from requiring more or fewer districts.</a:t>
            </a:r>
            <a:endParaRPr lang="en-US" sz="2800" b="0" strike="noStrike" spc="-1">
              <a:solidFill>
                <a:srgbClr val="000000"/>
              </a:solidFill>
              <a:latin typeface="Calibri"/>
            </a:endParaRPr>
          </a:p>
        </p:txBody>
      </p:sp>
      <p:sp>
        <p:nvSpPr>
          <p:cNvPr id="212" name="CustomShape 5"/>
          <p:cNvSpPr/>
          <p:nvPr/>
        </p:nvSpPr>
        <p:spPr>
          <a:xfrm>
            <a:off x="190440" y="6380640"/>
            <a:ext cx="7772040" cy="272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1200" b="0" strike="noStrike" spc="-1">
                <a:solidFill>
                  <a:srgbClr val="000000"/>
                </a:solidFill>
                <a:latin typeface="Calibri"/>
              </a:rPr>
              <a:t>Based upon American Community Survey, 2015-2019 estimates.</a:t>
            </a:r>
            <a:endParaRPr lang="en-US" sz="1200" b="0" strike="noStrike" spc="-1">
              <a:latin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alpha val="50000"/>
          </a:srgbClr>
        </a:solidFill>
        <a:effectLst/>
      </p:bgPr>
    </p:bg>
    <p:spTree>
      <p:nvGrpSpPr>
        <p:cNvPr id="1" name=""/>
        <p:cNvGrpSpPr/>
        <p:nvPr/>
      </p:nvGrpSpPr>
      <p:grpSpPr>
        <a:xfrm>
          <a:off x="0" y="0"/>
          <a:ext cx="0" cy="0"/>
          <a:chOff x="0" y="0"/>
          <a:chExt cx="0" cy="0"/>
        </a:xfrm>
      </p:grpSpPr>
      <p:sp>
        <p:nvSpPr>
          <p:cNvPr id="155" name="CustomShape 1"/>
          <p:cNvSpPr/>
          <p:nvPr/>
        </p:nvSpPr>
        <p:spPr>
          <a:xfrm>
            <a:off x="0" y="0"/>
            <a:ext cx="1218852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56" name="TextShape 2"/>
          <p:cNvSpPr txBox="1"/>
          <p:nvPr/>
        </p:nvSpPr>
        <p:spPr>
          <a:xfrm>
            <a:off x="838080" y="547920"/>
            <a:ext cx="5513400" cy="1680120"/>
          </a:xfrm>
          <a:prstGeom prst="rect">
            <a:avLst/>
          </a:prstGeom>
          <a:noFill/>
          <a:ln w="0">
            <a:noFill/>
          </a:ln>
        </p:spPr>
        <p:txBody>
          <a:bodyPr anchor="ctr">
            <a:normAutofit fontScale="97000" lnSpcReduction="10000"/>
          </a:bodyPr>
          <a:lstStyle/>
          <a:p>
            <a:pPr>
              <a:lnSpc>
                <a:spcPct val="90000"/>
              </a:lnSpc>
            </a:pPr>
            <a:r>
              <a:rPr lang="en-US" sz="4000" b="1" strike="noStrike" spc="-1" dirty="0">
                <a:solidFill>
                  <a:srgbClr val="000000"/>
                </a:solidFill>
                <a:latin typeface="BIG CASLON MEDIUM" panose="02000603090000020003" pitchFamily="2" charset="-79"/>
                <a:cs typeface="BIG CASLON MEDIUM" panose="02000603090000020003" pitchFamily="2" charset="-79"/>
              </a:rPr>
              <a:t>How We Draw Districts Matters to Voters</a:t>
            </a:r>
            <a:endParaRPr lang="en-US" sz="4000" b="0" strike="noStrike" spc="-1" dirty="0">
              <a:solidFill>
                <a:srgbClr val="000000"/>
              </a:solidFill>
              <a:latin typeface="Big Caslon Medium" panose="02000603090000020003" pitchFamily="2" charset="-79"/>
              <a:cs typeface="Big Caslon Medium" panose="02000603090000020003" pitchFamily="2" charset="-79"/>
            </a:endParaRPr>
          </a:p>
        </p:txBody>
      </p:sp>
      <p:sp>
        <p:nvSpPr>
          <p:cNvPr id="157" name="CustomShape 3"/>
          <p:cNvSpPr/>
          <p:nvPr/>
        </p:nvSpPr>
        <p:spPr>
          <a:xfrm>
            <a:off x="6680880" y="4452480"/>
            <a:ext cx="5178600" cy="1680120"/>
          </a:xfrm>
          <a:prstGeom prst="rect">
            <a:avLst/>
          </a:prstGeom>
          <a:noFill/>
          <a:ln w="0">
            <a:noFill/>
          </a:ln>
        </p:spPr>
        <p:style>
          <a:lnRef idx="0">
            <a:scrgbClr r="0" g="0" b="0"/>
          </a:lnRef>
          <a:fillRef idx="0">
            <a:scrgbClr r="0" g="0" b="0"/>
          </a:fillRef>
          <a:effectRef idx="0">
            <a:scrgbClr r="0" g="0" b="0"/>
          </a:effectRef>
          <a:fontRef idx="minor"/>
        </p:style>
        <p:txBody>
          <a:bodyPr anchor="ctr">
            <a:normAutofit lnSpcReduction="10000"/>
          </a:bodyPr>
          <a:lstStyle/>
          <a:p>
            <a:pPr algn="ctr">
              <a:lnSpc>
                <a:spcPct val="90000"/>
              </a:lnSpc>
              <a:spcAft>
                <a:spcPts val="601"/>
              </a:spcAft>
            </a:pPr>
            <a:r>
              <a:rPr lang="en-US" sz="1600" b="1" strike="noStrike" spc="-1" dirty="0">
                <a:solidFill>
                  <a:srgbClr val="000000"/>
                </a:solidFill>
                <a:latin typeface="Calibri"/>
              </a:rPr>
              <a:t>In 2020, 65 House seats and 15 Senate seats were uncontested even by minor party opponents.</a:t>
            </a:r>
            <a:endParaRPr lang="en-US" sz="1600" b="0" strike="noStrike" spc="-1" dirty="0">
              <a:latin typeface="Arial"/>
            </a:endParaRPr>
          </a:p>
          <a:p>
            <a:pPr indent="-228240">
              <a:lnSpc>
                <a:spcPct val="90000"/>
              </a:lnSpc>
              <a:spcAft>
                <a:spcPts val="601"/>
              </a:spcAft>
              <a:buClr>
                <a:srgbClr val="000000"/>
              </a:buClr>
              <a:buFont typeface="Arial"/>
              <a:buChar char="•"/>
            </a:pPr>
            <a:r>
              <a:rPr lang="en-US" sz="1600" b="0" strike="noStrike" spc="-1" dirty="0">
                <a:solidFill>
                  <a:srgbClr val="000000"/>
                </a:solidFill>
                <a:latin typeface="Calibri"/>
              </a:rPr>
              <a:t>When incumbents or parties draw the districts, voters may have no choice in General Elections. That reduces participation.</a:t>
            </a:r>
            <a:endParaRPr lang="en-US" sz="1600" b="0" strike="noStrike" spc="-1" dirty="0">
              <a:latin typeface="Arial"/>
            </a:endParaRPr>
          </a:p>
          <a:p>
            <a:pPr indent="-228240">
              <a:lnSpc>
                <a:spcPct val="90000"/>
              </a:lnSpc>
              <a:spcAft>
                <a:spcPts val="601"/>
              </a:spcAft>
              <a:buClr>
                <a:srgbClr val="000000"/>
              </a:buClr>
              <a:buFont typeface="Arial"/>
              <a:buChar char="•"/>
            </a:pPr>
            <a:r>
              <a:rPr lang="en-US" sz="1600" b="0" strike="noStrike" spc="-1" dirty="0">
                <a:solidFill>
                  <a:srgbClr val="000000"/>
                </a:solidFill>
                <a:latin typeface="Calibri"/>
              </a:rPr>
              <a:t>Candidates don’t need to appeal to the middle--leading to more polarization.</a:t>
            </a:r>
            <a:endParaRPr lang="en-US" sz="1600" b="0" strike="noStrike" spc="-1" dirty="0">
              <a:latin typeface="Arial"/>
            </a:endParaRPr>
          </a:p>
        </p:txBody>
      </p:sp>
      <p:pic>
        <p:nvPicPr>
          <p:cNvPr id="158" name="Picture 25" descr="Map&#10;&#10;Description automatically generated"/>
          <p:cNvPicPr/>
          <p:nvPr/>
        </p:nvPicPr>
        <p:blipFill>
          <a:blip r:embed="rId2"/>
          <a:stretch/>
        </p:blipFill>
        <p:spPr>
          <a:xfrm>
            <a:off x="1193040" y="2066760"/>
            <a:ext cx="4883760" cy="4065840"/>
          </a:xfrm>
          <a:prstGeom prst="rect">
            <a:avLst/>
          </a:prstGeom>
          <a:ln w="0">
            <a:noFill/>
          </a:ln>
        </p:spPr>
      </p:pic>
      <p:pic>
        <p:nvPicPr>
          <p:cNvPr id="159" name="Content Placeholder 23" descr="Map&#10;&#10;Description automatically generated"/>
          <p:cNvPicPr/>
          <p:nvPr/>
        </p:nvPicPr>
        <p:blipFill>
          <a:blip r:embed="rId3"/>
          <a:stretch/>
        </p:blipFill>
        <p:spPr>
          <a:xfrm>
            <a:off x="6757920" y="372600"/>
            <a:ext cx="5024160" cy="4056840"/>
          </a:xfrm>
          <a:prstGeom prst="rect">
            <a:avLst/>
          </a:prstGeom>
          <a:ln w="0">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D9176-B887-8346-A334-6E6E31234515}"/>
              </a:ext>
            </a:extLst>
          </p:cNvPr>
          <p:cNvSpPr>
            <a:spLocks noGrp="1"/>
          </p:cNvSpPr>
          <p:nvPr>
            <p:ph type="title"/>
          </p:nvPr>
        </p:nvSpPr>
        <p:spPr>
          <a:xfrm>
            <a:off x="3350888" y="2584305"/>
            <a:ext cx="5490224" cy="1689390"/>
          </a:xfrm>
        </p:spPr>
        <p:txBody>
          <a:bodyPr/>
          <a:lstStyle/>
          <a:p>
            <a:r>
              <a:rPr lang="en-US" dirty="0">
                <a:latin typeface="Big Caslon Medium" panose="02000603090000020003" pitchFamily="2" charset="-79"/>
                <a:cs typeface="Big Caslon Medium" panose="02000603090000020003" pitchFamily="2" charset="-79"/>
              </a:rPr>
              <a:t>Redistricting:</a:t>
            </a:r>
            <a:br>
              <a:rPr lang="en-US" dirty="0">
                <a:latin typeface="Big Caslon Medium" panose="02000603090000020003" pitchFamily="2" charset="-79"/>
                <a:cs typeface="Big Caslon Medium" panose="02000603090000020003" pitchFamily="2" charset="-79"/>
              </a:rPr>
            </a:br>
            <a:r>
              <a:rPr lang="en-US" dirty="0">
                <a:latin typeface="Big Caslon Medium" panose="02000603090000020003" pitchFamily="2" charset="-79"/>
                <a:cs typeface="Big Caslon Medium" panose="02000603090000020003" pitchFamily="2" charset="-79"/>
              </a:rPr>
              <a:t>Criteria</a:t>
            </a:r>
          </a:p>
        </p:txBody>
      </p:sp>
    </p:spTree>
    <p:extLst>
      <p:ext uri="{BB962C8B-B14F-4D97-AF65-F5344CB8AC3E}">
        <p14:creationId xmlns:p14="http://schemas.microsoft.com/office/powerpoint/2010/main" val="41685674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Criteria</a:t>
            </a:r>
            <a:r>
              <a:rPr lang="en-US" sz="4400" b="1" spc="-1" dirty="0">
                <a:solidFill>
                  <a:srgbClr val="C00000"/>
                </a:solidFill>
                <a:latin typeface="BIG CASLON MEDIUM" panose="02000603090000020003" pitchFamily="2" charset="-79"/>
                <a:cs typeface="BIG CASLON MEDIUM" panose="02000603090000020003" pitchFamily="2" charset="-79"/>
              </a:rPr>
              <a:t>: </a:t>
            </a:r>
            <a:r>
              <a:rPr lang="en-US" sz="4400" b="1" strike="noStrike" spc="-1" dirty="0">
                <a:solidFill>
                  <a:srgbClr val="C00000"/>
                </a:solidFill>
                <a:latin typeface="BIG CASLON MEDIUM" panose="02000603090000020003" pitchFamily="2" charset="-79"/>
                <a:ea typeface="URW Bookman"/>
                <a:cs typeface="BIG CASLON MEDIUM" panose="02000603090000020003" pitchFamily="2" charset="-79"/>
              </a:rPr>
              <a:t>Required</a:t>
            </a:r>
            <a:endParaRPr lang="en-US" sz="4400" b="0" strike="noStrike" spc="-1" dirty="0">
              <a:solidFill>
                <a:srgbClr val="C00000"/>
              </a:solidFill>
              <a:latin typeface="Big Caslon Medium" panose="02000603090000020003" pitchFamily="2" charset="-79"/>
              <a:cs typeface="Big Caslon Medium" panose="02000603090000020003" pitchFamily="2" charset="-79"/>
            </a:endParaRPr>
          </a:p>
        </p:txBody>
      </p:sp>
      <p:sp>
        <p:nvSpPr>
          <p:cNvPr id="161" name="TextShape 2"/>
          <p:cNvSpPr txBox="1"/>
          <p:nvPr/>
        </p:nvSpPr>
        <p:spPr>
          <a:xfrm>
            <a:off x="838080" y="1825560"/>
            <a:ext cx="10515240" cy="4350960"/>
          </a:xfrm>
          <a:prstGeom prst="rect">
            <a:avLst/>
          </a:prstGeom>
          <a:noFill/>
          <a:ln w="0">
            <a:noFill/>
          </a:ln>
        </p:spPr>
        <p:txBody>
          <a:bodyPr>
            <a:noAutofit/>
          </a:bodyPr>
          <a:lstStyle/>
          <a:p>
            <a:pPr marL="216000" indent="-216000">
              <a:spcBef>
                <a:spcPts val="1417"/>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One representative per district (Congress)</a:t>
            </a:r>
            <a:endParaRPr lang="en-US" sz="2400" b="0" strike="noStrike" spc="-1" dirty="0">
              <a:solidFill>
                <a:srgbClr val="000000"/>
              </a:solidFill>
              <a:latin typeface="Calibri"/>
            </a:endParaRPr>
          </a:p>
          <a:p>
            <a:pPr marL="216000" indent="-216000">
              <a:spcBef>
                <a:spcPts val="1417"/>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Equal populations</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Congressional districts: within a few persons</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Legislative districts: within a few percent</a:t>
            </a:r>
            <a:endParaRPr lang="en-US" sz="2400" b="0" strike="noStrike" spc="-1" dirty="0">
              <a:solidFill>
                <a:srgbClr val="000000"/>
              </a:solidFill>
              <a:latin typeface="Calibri"/>
            </a:endParaRPr>
          </a:p>
          <a:p>
            <a:pPr marL="216000" indent="-216000">
              <a:spcBef>
                <a:spcPts val="1417"/>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Contiguous (SC)</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By water OK along the coast or rivers</a:t>
            </a:r>
            <a:endParaRPr lang="en-US" sz="2400" b="0" strike="noStrike" spc="-1" dirty="0">
              <a:solidFill>
                <a:srgbClr val="000000"/>
              </a:solidFill>
              <a:latin typeface="Calibri"/>
            </a:endParaRPr>
          </a:p>
          <a:p>
            <a:pPr marL="216000" indent="-216000">
              <a:spcBef>
                <a:spcPts val="1417"/>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Voting Rights Act requirements</a:t>
            </a:r>
          </a:p>
          <a:p>
            <a:pPr marL="216000" indent="-216000">
              <a:spcBef>
                <a:spcPts val="1417"/>
              </a:spcBef>
              <a:buClr>
                <a:srgbClr val="000000"/>
              </a:buClr>
              <a:buSzPct val="45000"/>
              <a:buFont typeface="Wingdings" charset="2"/>
              <a:buChar char=""/>
              <a:tabLst>
                <a:tab pos="0" algn="l"/>
              </a:tabLst>
            </a:pPr>
            <a:r>
              <a:rPr lang="en-US" sz="2400" spc="-1" dirty="0">
                <a:solidFill>
                  <a:srgbClr val="000000"/>
                </a:solidFill>
                <a:latin typeface="Calibri"/>
                <a:ea typeface="Times New Roman"/>
              </a:rPr>
              <a:t>Communities of Interest</a:t>
            </a:r>
            <a:endParaRPr lang="en-US" sz="2400" spc="-1" dirty="0">
              <a:solidFill>
                <a:srgbClr val="000000"/>
              </a:solidFill>
              <a:latin typeface="Calibri"/>
            </a:endParaRPr>
          </a:p>
          <a:p>
            <a:pPr>
              <a:spcBef>
                <a:spcPts val="1417"/>
              </a:spcBef>
              <a:buClr>
                <a:srgbClr val="000000"/>
              </a:buClr>
              <a:buSzPct val="45000"/>
              <a:tabLst>
                <a:tab pos="0" algn="l"/>
              </a:tabLst>
            </a:pPr>
            <a:endParaRPr lang="en-US" sz="2400" b="0" strike="noStrike" spc="-1" dirty="0">
              <a:solidFill>
                <a:srgbClr val="000000"/>
              </a:solidFill>
              <a:latin typeface="Calibri"/>
            </a:endParaRPr>
          </a:p>
          <a:p>
            <a:pPr>
              <a:lnSpc>
                <a:spcPct val="90000"/>
              </a:lnSpc>
              <a:spcBef>
                <a:spcPts val="1001"/>
              </a:spcBef>
              <a:tabLst>
                <a:tab pos="0" algn="l"/>
              </a:tabLst>
            </a:pPr>
            <a:endParaRPr lang="en-US" sz="2400" b="0" strike="noStrike" spc="-1" dirty="0">
              <a:solidFill>
                <a:srgbClr val="000000"/>
              </a:solidFill>
              <a:latin typeface="Calibri"/>
              <a:ea typeface="Source Han Sans CN"/>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Criteria</a:t>
            </a:r>
            <a:r>
              <a:rPr lang="en-US" sz="4400" b="1" spc="-1" dirty="0">
                <a:solidFill>
                  <a:srgbClr val="C00000"/>
                </a:solidFill>
                <a:latin typeface="BIG CASLON MEDIUM" panose="02000603090000020003" pitchFamily="2" charset="-79"/>
                <a:cs typeface="BIG CASLON MEDIUM" panose="02000603090000020003" pitchFamily="2" charset="-79"/>
              </a:rPr>
              <a:t>: </a:t>
            </a:r>
            <a:r>
              <a:rPr lang="en-US" sz="4400" b="1" strike="noStrike" spc="-1" dirty="0">
                <a:solidFill>
                  <a:srgbClr val="C00000"/>
                </a:solidFill>
                <a:latin typeface="BIG CASLON MEDIUM" panose="02000603090000020003" pitchFamily="2" charset="-79"/>
                <a:ea typeface="URW Bookman"/>
                <a:cs typeface="BIG CASLON MEDIUM" panose="02000603090000020003" pitchFamily="2" charset="-79"/>
              </a:rPr>
              <a:t>Desirable</a:t>
            </a:r>
            <a:endParaRPr lang="en-US" sz="4400" b="0" strike="noStrike" spc="-1" dirty="0">
              <a:solidFill>
                <a:srgbClr val="C00000"/>
              </a:solidFill>
              <a:latin typeface="Big Caslon Medium" panose="02000603090000020003" pitchFamily="2" charset="-79"/>
              <a:cs typeface="Big Caslon Medium" panose="02000603090000020003" pitchFamily="2" charset="-79"/>
            </a:endParaRPr>
          </a:p>
        </p:txBody>
      </p:sp>
      <p:sp>
        <p:nvSpPr>
          <p:cNvPr id="163" name="TextShape 2"/>
          <p:cNvSpPr txBox="1"/>
          <p:nvPr/>
        </p:nvSpPr>
        <p:spPr>
          <a:xfrm>
            <a:off x="838080" y="1825560"/>
            <a:ext cx="10515240" cy="4350960"/>
          </a:xfrm>
          <a:prstGeom prst="rect">
            <a:avLst/>
          </a:prstGeom>
          <a:noFill/>
          <a:ln w="0">
            <a:noFill/>
          </a:ln>
        </p:spPr>
        <p:txBody>
          <a:bodyPr>
            <a:noAutofit/>
          </a:bodyPr>
          <a:lstStyle/>
          <a:p>
            <a:pPr marL="216000" indent="-216000">
              <a:lnSpc>
                <a:spcPct val="90000"/>
              </a:lnSpc>
              <a:spcBef>
                <a:spcPts val="1001"/>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Respect </a:t>
            </a:r>
            <a:endParaRPr lang="en-US" sz="2400" b="0" strike="noStrike" spc="-1" dirty="0">
              <a:solidFill>
                <a:srgbClr val="000000"/>
              </a:solidFill>
              <a:latin typeface="Calibri"/>
              <a:ea typeface="Source Han Sans CN"/>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Political boundaries</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Precinct boundaries</a:t>
            </a:r>
            <a:endParaRPr lang="en-US" sz="2400" b="0" strike="noStrike" spc="-1" dirty="0">
              <a:solidFill>
                <a:srgbClr val="000000"/>
              </a:solidFill>
              <a:latin typeface="Calibri"/>
            </a:endParaRPr>
          </a:p>
          <a:p>
            <a:pPr marL="216000" indent="-216000">
              <a:spcBef>
                <a:spcPts val="1417"/>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Compact</a:t>
            </a:r>
            <a:endParaRPr lang="en-US" sz="2400" b="0" strike="noStrike" spc="-1" dirty="0">
              <a:solidFill>
                <a:srgbClr val="000000"/>
              </a:solidFill>
              <a:latin typeface="Calibri"/>
            </a:endParaRPr>
          </a:p>
          <a:p>
            <a:pPr marL="216000" indent="-216000">
              <a:spcBef>
                <a:spcPts val="1417"/>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Partisan Gerrymandering</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Minimize partisan bias</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Maximize competitiveness</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Avoid incumbent protection</a:t>
            </a:r>
            <a:endParaRPr lang="en-US" sz="2400" b="0" strike="noStrike" spc="-1" dirty="0">
              <a:solidFill>
                <a:srgbClr val="000000"/>
              </a:solidFill>
              <a:latin typeface="Calibri"/>
            </a:endParaRPr>
          </a:p>
          <a:p>
            <a:pPr>
              <a:lnSpc>
                <a:spcPct val="90000"/>
              </a:lnSpc>
              <a:spcBef>
                <a:spcPts val="1001"/>
              </a:spcBef>
              <a:tabLst>
                <a:tab pos="0" algn="l"/>
              </a:tabLst>
            </a:pPr>
            <a:endParaRPr lang="en-US" sz="2400" b="0" strike="noStrike" spc="-1" dirty="0">
              <a:solidFill>
                <a:srgbClr val="000000"/>
              </a:solidFill>
              <a:latin typeface="Calibri"/>
              <a:ea typeface="Source Han Sans CN"/>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TextShape 1"/>
          <p:cNvSpPr txBox="1"/>
          <p:nvPr/>
        </p:nvSpPr>
        <p:spPr>
          <a:xfrm>
            <a:off x="838080" y="365040"/>
            <a:ext cx="10515240" cy="1325160"/>
          </a:xfrm>
          <a:prstGeom prst="rect">
            <a:avLst/>
          </a:prstGeom>
          <a:noFill/>
          <a:ln w="0">
            <a:noFill/>
          </a:ln>
        </p:spPr>
        <p:txBody>
          <a:bodyPr anchor="ctr">
            <a:noAutofit/>
          </a:bodyPr>
          <a:lstStyle/>
          <a:p>
            <a:pPr>
              <a:lnSpc>
                <a:spcPct val="90000"/>
              </a:lnSpc>
            </a:pPr>
            <a:r>
              <a:rPr lang="en-US" sz="4400" b="1" strike="noStrike" spc="-1">
                <a:solidFill>
                  <a:srgbClr val="000000"/>
                </a:solidFill>
                <a:latin typeface="Calibri Light"/>
              </a:rPr>
              <a:t>Compact?</a:t>
            </a:r>
            <a:endParaRPr lang="en-US" sz="4400" b="0" strike="noStrike" spc="-1">
              <a:solidFill>
                <a:srgbClr val="000000"/>
              </a:solidFill>
              <a:latin typeface="Calibri"/>
            </a:endParaRPr>
          </a:p>
        </p:txBody>
      </p:sp>
      <p:pic>
        <p:nvPicPr>
          <p:cNvPr id="165" name="Picture 164"/>
          <p:cNvPicPr/>
          <p:nvPr/>
        </p:nvPicPr>
        <p:blipFill>
          <a:blip r:embed="rId2"/>
          <a:stretch/>
        </p:blipFill>
        <p:spPr>
          <a:xfrm>
            <a:off x="3521880" y="1825560"/>
            <a:ext cx="5147280" cy="4350960"/>
          </a:xfrm>
          <a:prstGeom prst="rect">
            <a:avLst/>
          </a:prstGeom>
          <a:ln w="0">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TextShape 1"/>
          <p:cNvSpPr txBox="1"/>
          <p:nvPr/>
        </p:nvSpPr>
        <p:spPr>
          <a:xfrm>
            <a:off x="838080" y="365040"/>
            <a:ext cx="10515240" cy="1325160"/>
          </a:xfrm>
          <a:prstGeom prst="rect">
            <a:avLst/>
          </a:prstGeom>
          <a:noFill/>
          <a:ln w="0">
            <a:noFill/>
          </a:ln>
        </p:spPr>
        <p:txBody>
          <a:bodyPr anchor="ctr">
            <a:noAutofit/>
          </a:bodyPr>
          <a:lstStyle/>
          <a:p>
            <a:pPr>
              <a:lnSpc>
                <a:spcPct val="90000"/>
              </a:lnSpc>
            </a:pPr>
            <a:r>
              <a:rPr lang="en-US" sz="4400" b="1" strike="noStrike" spc="-1">
                <a:solidFill>
                  <a:srgbClr val="000000"/>
                </a:solidFill>
                <a:latin typeface="Calibri Light"/>
              </a:rPr>
              <a:t>Measuring Compactness</a:t>
            </a:r>
            <a:endParaRPr lang="en-US" sz="4400" b="0" strike="noStrike" spc="-1">
              <a:solidFill>
                <a:srgbClr val="000000"/>
              </a:solidFill>
              <a:latin typeface="Calibri Light"/>
            </a:endParaRPr>
          </a:p>
        </p:txBody>
      </p:sp>
      <p:sp>
        <p:nvSpPr>
          <p:cNvPr id="167" name="TextShape 2"/>
          <p:cNvSpPr txBox="1"/>
          <p:nvPr/>
        </p:nvSpPr>
        <p:spPr>
          <a:xfrm>
            <a:off x="838080" y="1353960"/>
            <a:ext cx="5131080" cy="2303640"/>
          </a:xfrm>
          <a:prstGeom prst="rect">
            <a:avLst/>
          </a:prstGeom>
          <a:noFill/>
          <a:ln w="0">
            <a:noFill/>
          </a:ln>
        </p:spPr>
        <p:txBody>
          <a:bodyPr lIns="0" tIns="0" rIns="0" bIns="0">
            <a:normAutofit/>
          </a:bodyPr>
          <a:lstStyle/>
          <a:p>
            <a:pPr marL="432000" indent="-324000">
              <a:spcBef>
                <a:spcPts val="1417"/>
              </a:spcBef>
              <a:buClr>
                <a:srgbClr val="000000"/>
              </a:buClr>
              <a:buSzPct val="45000"/>
              <a:buFont typeface="Wingdings" charset="2"/>
              <a:buChar char=""/>
            </a:pPr>
            <a:r>
              <a:rPr lang="en-US" sz="2800" b="1" strike="noStrike" spc="-1">
                <a:solidFill>
                  <a:srgbClr val="000000"/>
                </a:solidFill>
                <a:latin typeface="Calibri"/>
              </a:rPr>
              <a:t>Polsby-Popper</a:t>
            </a:r>
            <a:endParaRPr lang="en-US" sz="2800" b="0" strike="noStrike" spc="-1">
              <a:solidFill>
                <a:srgbClr val="000000"/>
              </a:solidFill>
              <a:latin typeface="Calibri"/>
            </a:endParaRPr>
          </a:p>
          <a:p>
            <a:pPr marL="432000" indent="-324000">
              <a:spcBef>
                <a:spcPts val="1417"/>
              </a:spcBef>
              <a:buClr>
                <a:srgbClr val="000000"/>
              </a:buClr>
              <a:buSzPct val="45000"/>
              <a:buFont typeface="Wingdings" charset="2"/>
              <a:buChar char=""/>
            </a:pPr>
            <a:endParaRPr lang="en-US" sz="2800" b="0" strike="noStrike" spc="-1">
              <a:solidFill>
                <a:srgbClr val="000000"/>
              </a:solidFill>
              <a:latin typeface="Calibri"/>
            </a:endParaRPr>
          </a:p>
        </p:txBody>
      </p:sp>
      <p:pic>
        <p:nvPicPr>
          <p:cNvPr id="168" name="Picture 167"/>
          <p:cNvPicPr/>
          <p:nvPr/>
        </p:nvPicPr>
        <p:blipFill>
          <a:blip r:embed="rId2"/>
          <a:stretch/>
        </p:blipFill>
        <p:spPr>
          <a:xfrm>
            <a:off x="1547640" y="2001240"/>
            <a:ext cx="2057400" cy="1427760"/>
          </a:xfrm>
          <a:prstGeom prst="rect">
            <a:avLst/>
          </a:prstGeom>
          <a:ln w="0">
            <a:noFill/>
          </a:ln>
        </p:spPr>
      </p:pic>
      <p:sp>
        <p:nvSpPr>
          <p:cNvPr id="169" name="TextShape 3"/>
          <p:cNvSpPr txBox="1"/>
          <p:nvPr/>
        </p:nvSpPr>
        <p:spPr>
          <a:xfrm>
            <a:off x="941760" y="4039920"/>
            <a:ext cx="2989440" cy="2075040"/>
          </a:xfrm>
          <a:prstGeom prst="rect">
            <a:avLst/>
          </a:prstGeom>
          <a:noFill/>
          <a:ln w="0">
            <a:noFill/>
          </a:ln>
        </p:spPr>
        <p:txBody>
          <a:bodyPr lIns="0" tIns="0" rIns="0" bIns="0">
            <a:normAutofit/>
          </a:bodyPr>
          <a:lstStyle/>
          <a:p>
            <a:pPr marL="432000" indent="-324000">
              <a:spcBef>
                <a:spcPts val="1417"/>
              </a:spcBef>
              <a:buClr>
                <a:srgbClr val="000000"/>
              </a:buClr>
              <a:buSzPct val="45000"/>
              <a:buFont typeface="Wingdings" charset="2"/>
              <a:buChar char=""/>
            </a:pPr>
            <a:r>
              <a:rPr lang="en-US" sz="2800" b="1" strike="noStrike" spc="-1">
                <a:solidFill>
                  <a:srgbClr val="000000"/>
                </a:solidFill>
                <a:latin typeface="Calibri"/>
              </a:rPr>
              <a:t>Convex Hull</a:t>
            </a:r>
          </a:p>
        </p:txBody>
      </p:sp>
      <p:sp>
        <p:nvSpPr>
          <p:cNvPr id="170" name="TextShape 4"/>
          <p:cNvSpPr txBox="1"/>
          <p:nvPr/>
        </p:nvSpPr>
        <p:spPr>
          <a:xfrm>
            <a:off x="4838760" y="1353960"/>
            <a:ext cx="3217104" cy="2514600"/>
          </a:xfrm>
          <a:prstGeom prst="rect">
            <a:avLst/>
          </a:prstGeom>
          <a:noFill/>
          <a:ln w="0">
            <a:noFill/>
          </a:ln>
        </p:spPr>
        <p:txBody>
          <a:bodyPr lIns="0" tIns="0" rIns="0" bIns="0">
            <a:normAutofit/>
          </a:bodyPr>
          <a:lstStyle/>
          <a:p>
            <a:pPr marL="432000" indent="-324000">
              <a:spcBef>
                <a:spcPts val="1417"/>
              </a:spcBef>
              <a:buClr>
                <a:srgbClr val="000000"/>
              </a:buClr>
              <a:buSzPct val="45000"/>
              <a:buFont typeface="Wingdings" charset="2"/>
              <a:buChar char=""/>
            </a:pPr>
            <a:r>
              <a:rPr lang="en-US" sz="2800" b="1" strike="noStrike" spc="-1" dirty="0">
                <a:solidFill>
                  <a:srgbClr val="000000"/>
                </a:solidFill>
                <a:latin typeface="Calibri"/>
              </a:rPr>
              <a:t>Schwartzberg</a:t>
            </a:r>
          </a:p>
        </p:txBody>
      </p:sp>
      <p:pic>
        <p:nvPicPr>
          <p:cNvPr id="171" name="Picture 170"/>
          <p:cNvPicPr/>
          <p:nvPr/>
        </p:nvPicPr>
        <p:blipFill>
          <a:blip r:embed="rId3"/>
          <a:stretch/>
        </p:blipFill>
        <p:spPr>
          <a:xfrm>
            <a:off x="1931040" y="4689000"/>
            <a:ext cx="1476000" cy="1657080"/>
          </a:xfrm>
          <a:prstGeom prst="rect">
            <a:avLst/>
          </a:prstGeom>
          <a:ln w="0">
            <a:noFill/>
          </a:ln>
        </p:spPr>
      </p:pic>
      <p:pic>
        <p:nvPicPr>
          <p:cNvPr id="172" name="Picture 171"/>
          <p:cNvPicPr/>
          <p:nvPr/>
        </p:nvPicPr>
        <p:blipFill>
          <a:blip r:embed="rId4"/>
          <a:stretch/>
        </p:blipFill>
        <p:spPr>
          <a:xfrm>
            <a:off x="5366520" y="1922040"/>
            <a:ext cx="2133360" cy="1514160"/>
          </a:xfrm>
          <a:prstGeom prst="rect">
            <a:avLst/>
          </a:prstGeom>
          <a:ln w="0">
            <a:noFill/>
          </a:ln>
        </p:spPr>
      </p:pic>
      <p:sp>
        <p:nvSpPr>
          <p:cNvPr id="173" name="TextShape 5"/>
          <p:cNvSpPr txBox="1"/>
          <p:nvPr/>
        </p:nvSpPr>
        <p:spPr>
          <a:xfrm>
            <a:off x="4934340" y="3889440"/>
            <a:ext cx="2989440" cy="2514600"/>
          </a:xfrm>
          <a:prstGeom prst="rect">
            <a:avLst/>
          </a:prstGeom>
          <a:noFill/>
          <a:ln w="0">
            <a:noFill/>
          </a:ln>
        </p:spPr>
        <p:txBody>
          <a:bodyPr lIns="0" tIns="0" rIns="0" bIns="0">
            <a:normAutofit/>
          </a:bodyPr>
          <a:lstStyle/>
          <a:p>
            <a:pPr marL="432000" indent="-324000">
              <a:spcBef>
                <a:spcPts val="1417"/>
              </a:spcBef>
              <a:buClr>
                <a:srgbClr val="000000"/>
              </a:buClr>
              <a:buSzPct val="45000"/>
              <a:buFont typeface="Wingdings" charset="2"/>
              <a:buChar char=""/>
            </a:pPr>
            <a:r>
              <a:rPr lang="en-US" sz="2800" b="1" strike="noStrike" spc="-1" dirty="0" err="1">
                <a:solidFill>
                  <a:srgbClr val="000000"/>
                </a:solidFill>
                <a:latin typeface="Calibri"/>
              </a:rPr>
              <a:t>Reock</a:t>
            </a:r>
            <a:endParaRPr lang="en-US" sz="2800" b="1" strike="noStrike" spc="-1" dirty="0">
              <a:solidFill>
                <a:srgbClr val="000000"/>
              </a:solidFill>
              <a:latin typeface="Calibri"/>
            </a:endParaRPr>
          </a:p>
        </p:txBody>
      </p:sp>
      <p:pic>
        <p:nvPicPr>
          <p:cNvPr id="174" name="Picture 173"/>
          <p:cNvPicPr/>
          <p:nvPr/>
        </p:nvPicPr>
        <p:blipFill>
          <a:blip r:embed="rId5"/>
          <a:stretch/>
        </p:blipFill>
        <p:spPr>
          <a:xfrm>
            <a:off x="5604300" y="4499136"/>
            <a:ext cx="1800000" cy="1752120"/>
          </a:xfrm>
          <a:prstGeom prst="rect">
            <a:avLst/>
          </a:prstGeom>
          <a:ln w="0">
            <a:noFill/>
          </a:ln>
        </p:spPr>
      </p:pic>
      <p:sp>
        <p:nvSpPr>
          <p:cNvPr id="2" name="TextBox 1">
            <a:extLst>
              <a:ext uri="{FF2B5EF4-FFF2-40B4-BE49-F238E27FC236}">
                <a16:creationId xmlns:a16="http://schemas.microsoft.com/office/drawing/2014/main" id="{2E9D2F18-4E6B-45A1-A863-F47205D3CA06}"/>
              </a:ext>
            </a:extLst>
          </p:cNvPr>
          <p:cNvSpPr txBox="1"/>
          <p:nvPr/>
        </p:nvSpPr>
        <p:spPr>
          <a:xfrm>
            <a:off x="8394192" y="1365162"/>
            <a:ext cx="3289747" cy="2369880"/>
          </a:xfrm>
          <a:prstGeom prst="rect">
            <a:avLst/>
          </a:prstGeom>
          <a:noFill/>
        </p:spPr>
        <p:txBody>
          <a:bodyPr wrap="none" rtlCol="0">
            <a:spAutoFit/>
          </a:bodyPr>
          <a:lstStyle/>
          <a:p>
            <a:pPr marL="342900" indent="-342900">
              <a:buFont typeface="Arial" panose="020B0604020202020204" pitchFamily="34" charset="0"/>
              <a:buChar char="•"/>
            </a:pPr>
            <a:r>
              <a:rPr lang="en-US" sz="2800" b="1" dirty="0">
                <a:latin typeface="Calibri" panose="020F0502020204030204" pitchFamily="34" charset="0"/>
                <a:cs typeface="Calibri" panose="020F0502020204030204" pitchFamily="34" charset="0"/>
              </a:rPr>
              <a:t>Eyeball Test</a:t>
            </a:r>
          </a:p>
          <a:p>
            <a:pPr lvl="1"/>
            <a:r>
              <a:rPr lang="en-US" sz="2800" dirty="0">
                <a:latin typeface="Calibri" panose="020F0502020204030204" pitchFamily="34" charset="0"/>
                <a:cs typeface="Calibri" panose="020F0502020204030204" pitchFamily="34" charset="0"/>
              </a:rPr>
              <a:t>I don’t know what</a:t>
            </a:r>
            <a:br>
              <a:rPr lang="en-US" sz="2800" dirty="0">
                <a:latin typeface="Calibri" panose="020F0502020204030204" pitchFamily="34" charset="0"/>
                <a:cs typeface="Calibri" panose="020F0502020204030204" pitchFamily="34" charset="0"/>
              </a:rPr>
            </a:br>
            <a:r>
              <a:rPr lang="en-US" sz="2800" dirty="0">
                <a:latin typeface="Calibri" panose="020F0502020204030204" pitchFamily="34" charset="0"/>
                <a:cs typeface="Calibri" panose="020F0502020204030204" pitchFamily="34" charset="0"/>
              </a:rPr>
              <a:t>it is, but I know it</a:t>
            </a:r>
            <a:br>
              <a:rPr lang="en-US" sz="2800" dirty="0">
                <a:latin typeface="Calibri" panose="020F0502020204030204" pitchFamily="34" charset="0"/>
                <a:cs typeface="Calibri" panose="020F0502020204030204" pitchFamily="34" charset="0"/>
              </a:rPr>
            </a:br>
            <a:r>
              <a:rPr lang="en-US" sz="2800" dirty="0">
                <a:latin typeface="Calibri" panose="020F0502020204030204" pitchFamily="34" charset="0"/>
                <a:cs typeface="Calibri" panose="020F0502020204030204" pitchFamily="34" charset="0"/>
              </a:rPr>
              <a:t>when I see it.</a:t>
            </a:r>
          </a:p>
          <a:p>
            <a:endParaRPr lang="en-US" dirty="0"/>
          </a:p>
          <a:p>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3A1FB-46EE-454B-9C30-54628E22F528}"/>
              </a:ext>
            </a:extLst>
          </p:cNvPr>
          <p:cNvSpPr>
            <a:spLocks noGrp="1"/>
          </p:cNvSpPr>
          <p:nvPr>
            <p:ph type="title"/>
          </p:nvPr>
        </p:nvSpPr>
        <p:spPr/>
        <p:txBody>
          <a:bodyPr/>
          <a:lstStyle/>
          <a:p>
            <a:r>
              <a:rPr lang="en-US" dirty="0"/>
              <a:t>Compactness Summaries</a:t>
            </a:r>
          </a:p>
        </p:txBody>
      </p:sp>
      <p:graphicFrame>
        <p:nvGraphicFramePr>
          <p:cNvPr id="4" name="Table 4">
            <a:extLst>
              <a:ext uri="{FF2B5EF4-FFF2-40B4-BE49-F238E27FC236}">
                <a16:creationId xmlns:a16="http://schemas.microsoft.com/office/drawing/2014/main" id="{71664D46-08D9-4146-9961-91CF461B654F}"/>
              </a:ext>
            </a:extLst>
          </p:cNvPr>
          <p:cNvGraphicFramePr>
            <a:graphicFrameLocks noGrp="1"/>
          </p:cNvGraphicFramePr>
          <p:nvPr>
            <p:ph idx="1"/>
          </p:nvPr>
        </p:nvGraphicFramePr>
        <p:xfrm>
          <a:off x="510640" y="1825625"/>
          <a:ext cx="11424061" cy="2966720"/>
        </p:xfrm>
        <a:graphic>
          <a:graphicData uri="http://schemas.openxmlformats.org/drawingml/2006/table">
            <a:tbl>
              <a:tblPr firstRow="1" bandRow="1">
                <a:tableStyleId>{5C22544A-7EE6-4342-B048-85BDC9FD1C3A}</a:tableStyleId>
              </a:tblPr>
              <a:tblGrid>
                <a:gridCol w="2143908">
                  <a:extLst>
                    <a:ext uri="{9D8B030D-6E8A-4147-A177-3AD203B41FA5}">
                      <a16:colId xmlns:a16="http://schemas.microsoft.com/office/drawing/2014/main" val="3196593434"/>
                    </a:ext>
                  </a:extLst>
                </a:gridCol>
                <a:gridCol w="2435431">
                  <a:extLst>
                    <a:ext uri="{9D8B030D-6E8A-4147-A177-3AD203B41FA5}">
                      <a16:colId xmlns:a16="http://schemas.microsoft.com/office/drawing/2014/main" val="2678926485"/>
                    </a:ext>
                  </a:extLst>
                </a:gridCol>
                <a:gridCol w="2271308">
                  <a:extLst>
                    <a:ext uri="{9D8B030D-6E8A-4147-A177-3AD203B41FA5}">
                      <a16:colId xmlns:a16="http://schemas.microsoft.com/office/drawing/2014/main" val="2669721888"/>
                    </a:ext>
                  </a:extLst>
                </a:gridCol>
                <a:gridCol w="2286707">
                  <a:extLst>
                    <a:ext uri="{9D8B030D-6E8A-4147-A177-3AD203B41FA5}">
                      <a16:colId xmlns:a16="http://schemas.microsoft.com/office/drawing/2014/main" val="631055469"/>
                    </a:ext>
                  </a:extLst>
                </a:gridCol>
                <a:gridCol w="2286707">
                  <a:extLst>
                    <a:ext uri="{9D8B030D-6E8A-4147-A177-3AD203B41FA5}">
                      <a16:colId xmlns:a16="http://schemas.microsoft.com/office/drawing/2014/main" val="1578805140"/>
                    </a:ext>
                  </a:extLst>
                </a:gridCol>
              </a:tblGrid>
              <a:tr h="370840">
                <a:tc>
                  <a:txBody>
                    <a:bodyPr/>
                    <a:lstStyle/>
                    <a:p>
                      <a:endParaRPr lang="en-US" dirty="0"/>
                    </a:p>
                  </a:txBody>
                  <a:tcPr>
                    <a:lnR w="3810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tx1"/>
                    </a:solidFill>
                  </a:tcPr>
                </a:tc>
                <a:tc gridSpan="4">
                  <a:txBody>
                    <a:bodyPr/>
                    <a:lstStyle/>
                    <a:p>
                      <a:pPr algn="ctr"/>
                      <a:r>
                        <a:rPr lang="en-US" dirty="0"/>
                        <a:t>Compactness Measures</a:t>
                      </a:r>
                    </a:p>
                  </a:txBody>
                  <a:tcPr>
                    <a:lnL w="38100" cap="flat" cmpd="sng" algn="ctr">
                      <a:solidFill>
                        <a:schemeClr val="bg1"/>
                      </a:solidFill>
                      <a:prstDash val="solid"/>
                      <a:round/>
                      <a:headEnd type="none" w="med" len="med"/>
                      <a:tailEnd type="none" w="med" len="med"/>
                    </a:lnL>
                    <a:lnB w="19050" cap="flat" cmpd="sng" algn="ctr">
                      <a:solidFill>
                        <a:schemeClr val="bg1"/>
                      </a:solidFill>
                      <a:prstDash val="solid"/>
                      <a:round/>
                      <a:headEnd type="none" w="med" len="med"/>
                      <a:tailEnd type="none" w="med" len="med"/>
                    </a:lnB>
                  </a:tcPr>
                </a:tc>
                <a:tc hMerge="1">
                  <a:txBody>
                    <a:bodyPr/>
                    <a:lstStyle/>
                    <a:p>
                      <a:endParaRPr lang="en-US" dirty="0"/>
                    </a:p>
                  </a:txBody>
                  <a:tcPr/>
                </a:tc>
                <a:tc hMerge="1">
                  <a:txBody>
                    <a:bodyPr/>
                    <a:lstStyle/>
                    <a:p>
                      <a:endParaRPr lang="en-US" dirty="0"/>
                    </a:p>
                  </a:txBody>
                  <a:tcPr/>
                </a:tc>
                <a:tc hMerge="1">
                  <a:txBody>
                    <a:bodyPr/>
                    <a:lstStyle/>
                    <a:p>
                      <a:pPr algn="ctr"/>
                      <a:endParaRPr lang="en-US" dirty="0"/>
                    </a:p>
                  </a:txBody>
                  <a:tcPr>
                    <a:lnL w="38100" cap="flat" cmpd="sng" algn="ctr">
                      <a:solidFill>
                        <a:schemeClr val="bg1"/>
                      </a:solidFill>
                      <a:prstDash val="solid"/>
                      <a:round/>
                      <a:headEnd type="none" w="med" len="med"/>
                      <a:tailEnd type="none" w="med" len="med"/>
                    </a:lnL>
                    <a:lnB w="190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569644536"/>
                  </a:ext>
                </a:extLst>
              </a:tr>
              <a:tr h="370840">
                <a:tc>
                  <a:txBody>
                    <a:bodyPr/>
                    <a:lstStyle/>
                    <a:p>
                      <a:pPr marL="0" algn="ctr" defTabSz="914400" rtl="0" eaLnBrk="1" latinLnBrk="0" hangingPunct="1"/>
                      <a:r>
                        <a:rPr lang="en-US" sz="1800" b="1" kern="1200" dirty="0">
                          <a:solidFill>
                            <a:schemeClr val="lt1"/>
                          </a:solidFill>
                          <a:latin typeface="+mn-lt"/>
                          <a:ea typeface="+mn-ea"/>
                          <a:cs typeface="+mn-cs"/>
                        </a:rPr>
                        <a:t>District Plans</a:t>
                      </a:r>
                    </a:p>
                  </a:txBody>
                  <a:tcPr>
                    <a:lnR w="381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1"/>
                    </a:solidFill>
                  </a:tcPr>
                </a:tc>
                <a:tc>
                  <a:txBody>
                    <a:bodyPr/>
                    <a:lstStyle/>
                    <a:p>
                      <a:pPr marL="0" algn="ctr" defTabSz="914400" rtl="0" eaLnBrk="1" latinLnBrk="0" hangingPunct="1"/>
                      <a:r>
                        <a:rPr lang="en-US" sz="1800" b="1" kern="1200" dirty="0">
                          <a:solidFill>
                            <a:schemeClr val="lt1"/>
                          </a:solidFill>
                          <a:latin typeface="+mn-lt"/>
                          <a:ea typeface="+mn-ea"/>
                          <a:cs typeface="+mn-cs"/>
                        </a:rPr>
                        <a:t>Inverse Polsby-Popper</a:t>
                      </a:r>
                    </a:p>
                  </a:txBody>
                  <a:tcPr>
                    <a:lnL w="38100" cap="flat" cmpd="sng" algn="ctr">
                      <a:solidFill>
                        <a:schemeClr val="bg1"/>
                      </a:solidFill>
                      <a:prstDash val="solid"/>
                      <a:round/>
                      <a:headEnd type="none" w="med" len="med"/>
                      <a:tailEnd type="none" w="med" len="med"/>
                    </a:lnL>
                    <a:lnT w="1905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algn="ctr" defTabSz="914400" rtl="0" eaLnBrk="1" latinLnBrk="0" hangingPunct="1"/>
                      <a:r>
                        <a:rPr lang="en-US" sz="1800" b="1" kern="1200" dirty="0">
                          <a:solidFill>
                            <a:schemeClr val="lt1"/>
                          </a:solidFill>
                          <a:latin typeface="+mn-lt"/>
                          <a:ea typeface="+mn-ea"/>
                          <a:cs typeface="+mn-cs"/>
                        </a:rPr>
                        <a:t>Inverse Schwartzberg</a:t>
                      </a:r>
                    </a:p>
                  </a:txBody>
                  <a:tcPr>
                    <a:lnT w="1905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algn="ctr" defTabSz="914400" rtl="0" eaLnBrk="1" latinLnBrk="0" hangingPunct="1"/>
                      <a:r>
                        <a:rPr lang="en-US" sz="1800" b="1" kern="1200" dirty="0">
                          <a:solidFill>
                            <a:schemeClr val="lt1"/>
                          </a:solidFill>
                          <a:latin typeface="+mn-lt"/>
                          <a:ea typeface="+mn-ea"/>
                          <a:cs typeface="+mn-cs"/>
                        </a:rPr>
                        <a:t>Inverse Convex Hull</a:t>
                      </a:r>
                    </a:p>
                  </a:txBody>
                  <a:tcPr>
                    <a:lnT w="1905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algn="ctr" defTabSz="914400" rtl="0" eaLnBrk="1" latinLnBrk="0" hangingPunct="1"/>
                      <a:r>
                        <a:rPr lang="en-US" sz="1800" b="1" kern="1200" dirty="0">
                          <a:solidFill>
                            <a:schemeClr val="lt1"/>
                          </a:solidFill>
                          <a:latin typeface="+mn-lt"/>
                          <a:ea typeface="+mn-ea"/>
                          <a:cs typeface="+mn-cs"/>
                        </a:rPr>
                        <a:t>Inverse </a:t>
                      </a:r>
                      <a:r>
                        <a:rPr lang="en-US" sz="1800" b="1" kern="1200" dirty="0" err="1">
                          <a:solidFill>
                            <a:schemeClr val="lt1"/>
                          </a:solidFill>
                          <a:latin typeface="+mn-lt"/>
                          <a:ea typeface="+mn-ea"/>
                          <a:cs typeface="+mn-cs"/>
                        </a:rPr>
                        <a:t>Reock</a:t>
                      </a:r>
                      <a:endParaRPr lang="en-US" sz="1800" b="1" kern="1200" dirty="0">
                        <a:solidFill>
                          <a:schemeClr val="lt1"/>
                        </a:solidFill>
                        <a:latin typeface="+mn-lt"/>
                        <a:ea typeface="+mn-ea"/>
                        <a:cs typeface="+mn-cs"/>
                      </a:endParaRPr>
                    </a:p>
                  </a:txBody>
                  <a:tcPr>
                    <a:lnT w="1905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335778127"/>
                  </a:ext>
                </a:extLst>
              </a:tr>
              <a:tr h="370840">
                <a:tc>
                  <a:txBody>
                    <a:bodyPr/>
                    <a:lstStyle/>
                    <a:p>
                      <a:pPr marL="0" algn="ctr" defTabSz="914400" rtl="0" eaLnBrk="1" latinLnBrk="0" hangingPunct="1"/>
                      <a:r>
                        <a:rPr lang="en-US" sz="1800" b="1" kern="1200" dirty="0">
                          <a:solidFill>
                            <a:schemeClr val="lt1"/>
                          </a:solidFill>
                          <a:latin typeface="+mn-lt"/>
                          <a:ea typeface="+mn-ea"/>
                          <a:cs typeface="+mn-cs"/>
                        </a:rPr>
                        <a:t>Current State House </a:t>
                      </a:r>
                    </a:p>
                  </a:txBody>
                  <a:tcPr>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solidFill>
                      <a:schemeClr val="accent1"/>
                    </a:solidFill>
                  </a:tcPr>
                </a:tc>
                <a:tc>
                  <a:txBody>
                    <a:bodyPr/>
                    <a:lstStyle/>
                    <a:p>
                      <a:pPr algn="ctr"/>
                      <a:r>
                        <a:rPr lang="en-US" dirty="0"/>
                        <a:t>4.06</a:t>
                      </a:r>
                    </a:p>
                  </a:txBody>
                  <a:tcPr>
                    <a:lnL w="38100" cap="flat" cmpd="sng" algn="ctr">
                      <a:solidFill>
                        <a:schemeClr val="bg1"/>
                      </a:solidFill>
                      <a:prstDash val="solid"/>
                      <a:round/>
                      <a:headEnd type="none" w="med" len="med"/>
                      <a:tailEnd type="none" w="med" len="med"/>
                    </a:lnL>
                    <a:lnT w="38100" cap="flat" cmpd="sng" algn="ctr">
                      <a:solidFill>
                        <a:schemeClr val="bg1"/>
                      </a:solidFill>
                      <a:prstDash val="solid"/>
                      <a:round/>
                      <a:headEnd type="none" w="med" len="med"/>
                      <a:tailEnd type="none" w="med" len="med"/>
                    </a:lnT>
                  </a:tcPr>
                </a:tc>
                <a:tc>
                  <a:txBody>
                    <a:bodyPr/>
                    <a:lstStyle/>
                    <a:p>
                      <a:pPr algn="ctr"/>
                      <a:r>
                        <a:rPr lang="en-US" dirty="0"/>
                        <a:t>1.98</a:t>
                      </a:r>
                    </a:p>
                  </a:txBody>
                  <a:tcPr>
                    <a:lnT w="38100" cap="flat" cmpd="sng" algn="ctr">
                      <a:solidFill>
                        <a:schemeClr val="bg1"/>
                      </a:solidFill>
                      <a:prstDash val="solid"/>
                      <a:round/>
                      <a:headEnd type="none" w="med" len="med"/>
                      <a:tailEnd type="none" w="med" len="med"/>
                    </a:lnT>
                  </a:tcPr>
                </a:tc>
                <a:tc>
                  <a:txBody>
                    <a:bodyPr/>
                    <a:lstStyle/>
                    <a:p>
                      <a:pPr algn="ctr"/>
                      <a:r>
                        <a:rPr lang="en-US" dirty="0"/>
                        <a:t>1.42</a:t>
                      </a:r>
                    </a:p>
                  </a:txBody>
                  <a:tcPr>
                    <a:lnT w="38100" cap="flat" cmpd="sng" algn="ctr">
                      <a:solidFill>
                        <a:schemeClr val="bg1"/>
                      </a:solidFill>
                      <a:prstDash val="solid"/>
                      <a:round/>
                      <a:headEnd type="none" w="med" len="med"/>
                      <a:tailEnd type="none" w="med" len="med"/>
                    </a:lnT>
                  </a:tcPr>
                </a:tc>
                <a:tc>
                  <a:txBody>
                    <a:bodyPr/>
                    <a:lstStyle/>
                    <a:p>
                      <a:pPr algn="ctr"/>
                      <a:r>
                        <a:rPr lang="en-US" dirty="0"/>
                        <a:t>3.57</a:t>
                      </a:r>
                    </a:p>
                  </a:txBody>
                  <a:tcPr>
                    <a:lnT w="381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293321598"/>
                  </a:ext>
                </a:extLst>
              </a:tr>
              <a:tr h="370840">
                <a:tc>
                  <a:txBody>
                    <a:bodyPr/>
                    <a:lstStyle/>
                    <a:p>
                      <a:pPr marL="0" algn="ctr" defTabSz="914400" rtl="0" eaLnBrk="1" latinLnBrk="0" hangingPunct="1"/>
                      <a:r>
                        <a:rPr lang="en-US" sz="1800" b="1" kern="1200" dirty="0">
                          <a:solidFill>
                            <a:schemeClr val="lt1"/>
                          </a:solidFill>
                          <a:latin typeface="+mn-lt"/>
                          <a:ea typeface="+mn-ea"/>
                          <a:cs typeface="+mn-cs"/>
                        </a:rPr>
                        <a:t>Current State Senate</a:t>
                      </a:r>
                    </a:p>
                  </a:txBody>
                  <a:tcPr>
                    <a:lnR w="38100" cap="flat" cmpd="sng" algn="ctr">
                      <a:solidFill>
                        <a:schemeClr val="bg1"/>
                      </a:solidFill>
                      <a:prstDash val="solid"/>
                      <a:round/>
                      <a:headEnd type="none" w="med" len="med"/>
                      <a:tailEnd type="none" w="med" len="med"/>
                    </a:lnR>
                    <a:solidFill>
                      <a:schemeClr val="accent1"/>
                    </a:solidFill>
                  </a:tcPr>
                </a:tc>
                <a:tc>
                  <a:txBody>
                    <a:bodyPr/>
                    <a:lstStyle/>
                    <a:p>
                      <a:pPr algn="ctr"/>
                      <a:r>
                        <a:rPr lang="en-US" dirty="0"/>
                        <a:t>4.96</a:t>
                      </a:r>
                    </a:p>
                  </a:txBody>
                  <a:tcPr>
                    <a:lnL w="38100" cap="flat" cmpd="sng" algn="ctr">
                      <a:solidFill>
                        <a:schemeClr val="bg1"/>
                      </a:solidFill>
                      <a:prstDash val="solid"/>
                      <a:round/>
                      <a:headEnd type="none" w="med" len="med"/>
                      <a:tailEnd type="none" w="med" len="med"/>
                    </a:lnL>
                  </a:tcPr>
                </a:tc>
                <a:tc>
                  <a:txBody>
                    <a:bodyPr/>
                    <a:lstStyle/>
                    <a:p>
                      <a:pPr algn="ctr"/>
                      <a:r>
                        <a:rPr lang="en-US" dirty="0"/>
                        <a:t>2.19</a:t>
                      </a:r>
                    </a:p>
                  </a:txBody>
                  <a:tcPr/>
                </a:tc>
                <a:tc>
                  <a:txBody>
                    <a:bodyPr/>
                    <a:lstStyle/>
                    <a:p>
                      <a:pPr algn="ctr"/>
                      <a:r>
                        <a:rPr lang="en-US" dirty="0"/>
                        <a:t>1.46</a:t>
                      </a:r>
                    </a:p>
                  </a:txBody>
                  <a:tcPr/>
                </a:tc>
                <a:tc>
                  <a:txBody>
                    <a:bodyPr/>
                    <a:lstStyle/>
                    <a:p>
                      <a:pPr algn="ctr"/>
                      <a:r>
                        <a:rPr lang="en-US" dirty="0"/>
                        <a:t>2.56</a:t>
                      </a:r>
                    </a:p>
                  </a:txBody>
                  <a:tcPr/>
                </a:tc>
                <a:extLst>
                  <a:ext uri="{0D108BD9-81ED-4DB2-BD59-A6C34878D82A}">
                    <a16:rowId xmlns:a16="http://schemas.microsoft.com/office/drawing/2014/main" val="832318853"/>
                  </a:ext>
                </a:extLst>
              </a:tr>
              <a:tr h="370840">
                <a:tc>
                  <a:txBody>
                    <a:bodyPr/>
                    <a:lstStyle/>
                    <a:p>
                      <a:pPr marL="0" algn="ctr" defTabSz="914400" rtl="0" eaLnBrk="1" latinLnBrk="0" hangingPunct="1"/>
                      <a:r>
                        <a:rPr lang="en-US" sz="1800" b="1" kern="1200" dirty="0">
                          <a:solidFill>
                            <a:schemeClr val="lt1"/>
                          </a:solidFill>
                          <a:latin typeface="+mn-lt"/>
                          <a:ea typeface="+mn-ea"/>
                          <a:cs typeface="+mn-cs"/>
                        </a:rPr>
                        <a:t>Current Congress</a:t>
                      </a:r>
                    </a:p>
                  </a:txBody>
                  <a:tcPr>
                    <a:lnR w="38100" cap="flat" cmpd="sng" algn="ctr">
                      <a:solidFill>
                        <a:schemeClr val="bg1"/>
                      </a:solidFill>
                      <a:prstDash val="solid"/>
                      <a:round/>
                      <a:headEnd type="none" w="med" len="med"/>
                      <a:tailEnd type="none" w="med" len="med"/>
                    </a:lnR>
                    <a:solidFill>
                      <a:schemeClr val="accent1"/>
                    </a:solidFill>
                  </a:tcPr>
                </a:tc>
                <a:tc>
                  <a:txBody>
                    <a:bodyPr/>
                    <a:lstStyle/>
                    <a:p>
                      <a:pPr algn="ctr"/>
                      <a:r>
                        <a:rPr lang="en-US" dirty="0"/>
                        <a:t>6.19</a:t>
                      </a:r>
                    </a:p>
                  </a:txBody>
                  <a:tcPr>
                    <a:lnL w="38100" cap="flat" cmpd="sng" algn="ctr">
                      <a:solidFill>
                        <a:schemeClr val="bg1"/>
                      </a:solidFill>
                      <a:prstDash val="solid"/>
                      <a:round/>
                      <a:headEnd type="none" w="med" len="med"/>
                      <a:tailEnd type="none" w="med" len="med"/>
                    </a:lnL>
                  </a:tcPr>
                </a:tc>
                <a:tc>
                  <a:txBody>
                    <a:bodyPr/>
                    <a:lstStyle/>
                    <a:p>
                      <a:pPr algn="ctr"/>
                      <a:r>
                        <a:rPr lang="en-US" dirty="0"/>
                        <a:t>2.41</a:t>
                      </a:r>
                    </a:p>
                  </a:txBody>
                  <a:tcPr/>
                </a:tc>
                <a:tc>
                  <a:txBody>
                    <a:bodyPr/>
                    <a:lstStyle/>
                    <a:p>
                      <a:pPr algn="ctr"/>
                      <a:r>
                        <a:rPr lang="en-US" dirty="0"/>
                        <a:t>1.37</a:t>
                      </a:r>
                    </a:p>
                  </a:txBody>
                  <a:tcPr/>
                </a:tc>
                <a:tc>
                  <a:txBody>
                    <a:bodyPr/>
                    <a:lstStyle/>
                    <a:p>
                      <a:pPr algn="ctr"/>
                      <a:r>
                        <a:rPr lang="en-US" dirty="0"/>
                        <a:t>2.56</a:t>
                      </a:r>
                    </a:p>
                  </a:txBody>
                  <a:tcPr/>
                </a:tc>
                <a:extLst>
                  <a:ext uri="{0D108BD9-81ED-4DB2-BD59-A6C34878D82A}">
                    <a16:rowId xmlns:a16="http://schemas.microsoft.com/office/drawing/2014/main" val="3964453093"/>
                  </a:ext>
                </a:extLst>
              </a:tr>
              <a:tr h="370840">
                <a:tc>
                  <a:txBody>
                    <a:bodyPr/>
                    <a:lstStyle/>
                    <a:p>
                      <a:pPr marL="0" algn="ctr" defTabSz="914400" rtl="0" eaLnBrk="1" latinLnBrk="0" hangingPunct="1"/>
                      <a:r>
                        <a:rPr lang="en-US" sz="1800" b="1" kern="1200" dirty="0">
                          <a:solidFill>
                            <a:schemeClr val="lt1"/>
                          </a:solidFill>
                          <a:latin typeface="+mn-lt"/>
                          <a:ea typeface="+mn-ea"/>
                          <a:cs typeface="+mn-cs"/>
                        </a:rPr>
                        <a:t>House Exemplar</a:t>
                      </a:r>
                    </a:p>
                  </a:txBody>
                  <a:tcPr>
                    <a:lnR w="38100" cap="flat" cmpd="sng" algn="ctr">
                      <a:solidFill>
                        <a:schemeClr val="bg1"/>
                      </a:solidFill>
                      <a:prstDash val="solid"/>
                      <a:round/>
                      <a:headEnd type="none" w="med" len="med"/>
                      <a:tailEnd type="none" w="med" len="med"/>
                    </a:lnR>
                    <a:solidFill>
                      <a:schemeClr val="accent1"/>
                    </a:solidFill>
                  </a:tcPr>
                </a:tc>
                <a:tc>
                  <a:txBody>
                    <a:bodyPr/>
                    <a:lstStyle/>
                    <a:p>
                      <a:pPr algn="ctr"/>
                      <a:r>
                        <a:rPr lang="en-US" dirty="0"/>
                        <a:t>3.56</a:t>
                      </a:r>
                    </a:p>
                  </a:txBody>
                  <a:tcPr>
                    <a:lnL w="38100" cap="flat" cmpd="sng" algn="ctr">
                      <a:solidFill>
                        <a:schemeClr val="bg1"/>
                      </a:solidFill>
                      <a:prstDash val="solid"/>
                      <a:round/>
                      <a:headEnd type="none" w="med" len="med"/>
                      <a:tailEnd type="none" w="med" len="med"/>
                    </a:lnL>
                  </a:tcPr>
                </a:tc>
                <a:tc>
                  <a:txBody>
                    <a:bodyPr/>
                    <a:lstStyle/>
                    <a:p>
                      <a:pPr algn="ctr"/>
                      <a:r>
                        <a:rPr lang="en-US" dirty="0"/>
                        <a:t>1.86</a:t>
                      </a:r>
                    </a:p>
                  </a:txBody>
                  <a:tcPr/>
                </a:tc>
                <a:tc>
                  <a:txBody>
                    <a:bodyPr/>
                    <a:lstStyle/>
                    <a:p>
                      <a:pPr algn="ctr"/>
                      <a:r>
                        <a:rPr lang="en-US" dirty="0"/>
                        <a:t>1.34</a:t>
                      </a:r>
                    </a:p>
                  </a:txBody>
                  <a:tcPr/>
                </a:tc>
                <a:tc>
                  <a:txBody>
                    <a:bodyPr/>
                    <a:lstStyle/>
                    <a:p>
                      <a:pPr algn="ctr"/>
                      <a:r>
                        <a:rPr lang="en-US" dirty="0"/>
                        <a:t>2.33</a:t>
                      </a:r>
                    </a:p>
                  </a:txBody>
                  <a:tcPr/>
                </a:tc>
                <a:extLst>
                  <a:ext uri="{0D108BD9-81ED-4DB2-BD59-A6C34878D82A}">
                    <a16:rowId xmlns:a16="http://schemas.microsoft.com/office/drawing/2014/main" val="774279663"/>
                  </a:ext>
                </a:extLst>
              </a:tr>
              <a:tr h="370840">
                <a:tc>
                  <a:txBody>
                    <a:bodyPr/>
                    <a:lstStyle/>
                    <a:p>
                      <a:pPr marL="0" algn="ctr" defTabSz="914400" rtl="0" eaLnBrk="1" latinLnBrk="0" hangingPunct="1"/>
                      <a:r>
                        <a:rPr lang="en-US" sz="1800" b="1" kern="1200" dirty="0">
                          <a:solidFill>
                            <a:schemeClr val="lt1"/>
                          </a:solidFill>
                          <a:latin typeface="+mn-lt"/>
                          <a:ea typeface="+mn-ea"/>
                          <a:cs typeface="+mn-cs"/>
                        </a:rPr>
                        <a:t>Senate Exemplar</a:t>
                      </a:r>
                    </a:p>
                  </a:txBody>
                  <a:tcPr>
                    <a:lnR w="38100" cap="flat" cmpd="sng" algn="ctr">
                      <a:solidFill>
                        <a:schemeClr val="bg1"/>
                      </a:solidFill>
                      <a:prstDash val="solid"/>
                      <a:round/>
                      <a:headEnd type="none" w="med" len="med"/>
                      <a:tailEnd type="none" w="med" len="med"/>
                    </a:lnR>
                    <a:solidFill>
                      <a:schemeClr val="accent1"/>
                    </a:solidFill>
                  </a:tcPr>
                </a:tc>
                <a:tc>
                  <a:txBody>
                    <a:bodyPr/>
                    <a:lstStyle/>
                    <a:p>
                      <a:pPr algn="ctr"/>
                      <a:r>
                        <a:rPr lang="en-US" dirty="0"/>
                        <a:t>3.92</a:t>
                      </a:r>
                    </a:p>
                  </a:txBody>
                  <a:tcPr>
                    <a:lnL w="38100" cap="flat" cmpd="sng" algn="ctr">
                      <a:solidFill>
                        <a:schemeClr val="bg1"/>
                      </a:solidFill>
                      <a:prstDash val="solid"/>
                      <a:round/>
                      <a:headEnd type="none" w="med" len="med"/>
                      <a:tailEnd type="none" w="med" len="med"/>
                    </a:lnL>
                  </a:tcPr>
                </a:tc>
                <a:tc>
                  <a:txBody>
                    <a:bodyPr/>
                    <a:lstStyle/>
                    <a:p>
                      <a:pPr algn="ctr"/>
                      <a:r>
                        <a:rPr lang="en-US" dirty="0"/>
                        <a:t>1.96</a:t>
                      </a:r>
                    </a:p>
                  </a:txBody>
                  <a:tcPr/>
                </a:tc>
                <a:tc>
                  <a:txBody>
                    <a:bodyPr/>
                    <a:lstStyle/>
                    <a:p>
                      <a:pPr algn="ctr"/>
                      <a:r>
                        <a:rPr lang="en-US" dirty="0"/>
                        <a:t>1.36</a:t>
                      </a:r>
                    </a:p>
                  </a:txBody>
                  <a:tcPr/>
                </a:tc>
                <a:tc>
                  <a:txBody>
                    <a:bodyPr/>
                    <a:lstStyle/>
                    <a:p>
                      <a:pPr algn="ctr"/>
                      <a:r>
                        <a:rPr lang="en-US" dirty="0"/>
                        <a:t>2.38</a:t>
                      </a:r>
                    </a:p>
                  </a:txBody>
                  <a:tcPr/>
                </a:tc>
                <a:extLst>
                  <a:ext uri="{0D108BD9-81ED-4DB2-BD59-A6C34878D82A}">
                    <a16:rowId xmlns:a16="http://schemas.microsoft.com/office/drawing/2014/main" val="734415045"/>
                  </a:ext>
                </a:extLst>
              </a:tr>
              <a:tr h="370840">
                <a:tc>
                  <a:txBody>
                    <a:bodyPr/>
                    <a:lstStyle/>
                    <a:p>
                      <a:pPr marL="0" algn="ctr" defTabSz="914400" rtl="0" eaLnBrk="1" latinLnBrk="0" hangingPunct="1"/>
                      <a:r>
                        <a:rPr lang="en-US" sz="1800" b="1" kern="1200" dirty="0">
                          <a:solidFill>
                            <a:schemeClr val="lt1"/>
                          </a:solidFill>
                          <a:latin typeface="+mn-lt"/>
                          <a:ea typeface="+mn-ea"/>
                          <a:cs typeface="+mn-cs"/>
                        </a:rPr>
                        <a:t>Congress Exemplar</a:t>
                      </a:r>
                    </a:p>
                  </a:txBody>
                  <a:tcPr>
                    <a:lnR w="38100" cap="flat" cmpd="sng" algn="ctr">
                      <a:solidFill>
                        <a:schemeClr val="bg1"/>
                      </a:solidFill>
                      <a:prstDash val="solid"/>
                      <a:round/>
                      <a:headEnd type="none" w="med" len="med"/>
                      <a:tailEnd type="none" w="med" len="med"/>
                    </a:lnR>
                    <a:solidFill>
                      <a:schemeClr val="accent1"/>
                    </a:solidFill>
                  </a:tcPr>
                </a:tc>
                <a:tc>
                  <a:txBody>
                    <a:bodyPr/>
                    <a:lstStyle/>
                    <a:p>
                      <a:pPr algn="ctr"/>
                      <a:r>
                        <a:rPr lang="en-US" dirty="0"/>
                        <a:t>3.95</a:t>
                      </a:r>
                    </a:p>
                  </a:txBody>
                  <a:tcPr>
                    <a:lnL w="38100" cap="flat" cmpd="sng" algn="ctr">
                      <a:solidFill>
                        <a:schemeClr val="bg1"/>
                      </a:solidFill>
                      <a:prstDash val="solid"/>
                      <a:round/>
                      <a:headEnd type="none" w="med" len="med"/>
                      <a:tailEnd type="none" w="med" len="med"/>
                    </a:lnL>
                  </a:tcPr>
                </a:tc>
                <a:tc>
                  <a:txBody>
                    <a:bodyPr/>
                    <a:lstStyle/>
                    <a:p>
                      <a:pPr algn="ctr"/>
                      <a:r>
                        <a:rPr lang="en-US" dirty="0"/>
                        <a:t>1.98</a:t>
                      </a:r>
                    </a:p>
                  </a:txBody>
                  <a:tcPr/>
                </a:tc>
                <a:tc>
                  <a:txBody>
                    <a:bodyPr/>
                    <a:lstStyle/>
                    <a:p>
                      <a:pPr algn="ctr"/>
                      <a:r>
                        <a:rPr lang="en-US" dirty="0"/>
                        <a:t>1.31</a:t>
                      </a:r>
                    </a:p>
                  </a:txBody>
                  <a:tcPr/>
                </a:tc>
                <a:tc>
                  <a:txBody>
                    <a:bodyPr/>
                    <a:lstStyle/>
                    <a:p>
                      <a:pPr algn="ctr"/>
                      <a:r>
                        <a:rPr lang="en-US" dirty="0"/>
                        <a:t>2.17</a:t>
                      </a:r>
                    </a:p>
                  </a:txBody>
                  <a:tcPr/>
                </a:tc>
                <a:extLst>
                  <a:ext uri="{0D108BD9-81ED-4DB2-BD59-A6C34878D82A}">
                    <a16:rowId xmlns:a16="http://schemas.microsoft.com/office/drawing/2014/main" val="1519280954"/>
                  </a:ext>
                </a:extLst>
              </a:tr>
            </a:tbl>
          </a:graphicData>
        </a:graphic>
      </p:graphicFrame>
    </p:spTree>
    <p:extLst>
      <p:ext uri="{BB962C8B-B14F-4D97-AF65-F5344CB8AC3E}">
        <p14:creationId xmlns:p14="http://schemas.microsoft.com/office/powerpoint/2010/main" val="4210063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4D5F5-8697-7E46-807F-7FD13704F641}"/>
              </a:ext>
            </a:extLst>
          </p:cNvPr>
          <p:cNvSpPr>
            <a:spLocks noGrp="1"/>
          </p:cNvSpPr>
          <p:nvPr>
            <p:ph type="title"/>
          </p:nvPr>
        </p:nvSpPr>
        <p:spPr>
          <a:xfrm>
            <a:off x="3350888" y="2584305"/>
            <a:ext cx="5490224" cy="1689390"/>
          </a:xfrm>
        </p:spPr>
        <p:txBody>
          <a:bodyPr>
            <a:normAutofit fontScale="90000"/>
          </a:bodyPr>
          <a:lstStyle/>
          <a:p>
            <a:r>
              <a:rPr lang="en-US" dirty="0">
                <a:latin typeface="Big Caslon Medium" panose="02000603090000020003" pitchFamily="2" charset="-79"/>
                <a:cs typeface="Big Caslon Medium" panose="02000603090000020003" pitchFamily="2" charset="-79"/>
              </a:rPr>
              <a:t>Redistricting: </a:t>
            </a:r>
            <a:br>
              <a:rPr lang="en-US" dirty="0">
                <a:latin typeface="Big Caslon Medium" panose="02000603090000020003" pitchFamily="2" charset="-79"/>
                <a:cs typeface="Big Caslon Medium" panose="02000603090000020003" pitchFamily="2" charset="-79"/>
              </a:rPr>
            </a:br>
            <a:r>
              <a:rPr lang="en-US" dirty="0">
                <a:latin typeface="Big Caslon Medium" panose="02000603090000020003" pitchFamily="2" charset="-79"/>
                <a:cs typeface="Big Caslon Medium" panose="02000603090000020003" pitchFamily="2" charset="-79"/>
              </a:rPr>
              <a:t>When does it result in gerrymandering?</a:t>
            </a:r>
          </a:p>
        </p:txBody>
      </p:sp>
    </p:spTree>
    <p:extLst>
      <p:ext uri="{BB962C8B-B14F-4D97-AF65-F5344CB8AC3E}">
        <p14:creationId xmlns:p14="http://schemas.microsoft.com/office/powerpoint/2010/main" val="5149229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400" dirty="0">
                <a:solidFill>
                  <a:srgbClr val="C00000"/>
                </a:solidFill>
                <a:latin typeface="Big Caslon Medium" panose="02000603090000020003" pitchFamily="2" charset="-79"/>
                <a:cs typeface="Big Caslon Medium" panose="02000603090000020003" pitchFamily="2" charset="-79"/>
              </a:rPr>
              <a:t>Process: Data</a:t>
            </a:r>
            <a:endParaRPr lang="en-US" sz="4400" b="0" strike="noStrike" spc="-1" dirty="0">
              <a:solidFill>
                <a:srgbClr val="C00000"/>
              </a:solidFill>
              <a:latin typeface="Calibri"/>
            </a:endParaRPr>
          </a:p>
        </p:txBody>
      </p:sp>
      <p:sp>
        <p:nvSpPr>
          <p:cNvPr id="124" name="TextShape 2"/>
          <p:cNvSpPr txBox="1"/>
          <p:nvPr/>
        </p:nvSpPr>
        <p:spPr>
          <a:xfrm>
            <a:off x="1096087" y="1867069"/>
            <a:ext cx="9999225" cy="4350960"/>
          </a:xfrm>
          <a:prstGeom prst="rect">
            <a:avLst/>
          </a:prstGeom>
          <a:noFill/>
          <a:ln w="0">
            <a:noFill/>
          </a:ln>
        </p:spPr>
        <p:txBody>
          <a:bodyPr>
            <a:noAutofit/>
          </a:bodyPr>
          <a:lstStyle/>
          <a:p>
            <a:pPr marL="228600" indent="-228240">
              <a:lnSpc>
                <a:spcPct val="90000"/>
              </a:lnSpc>
              <a:spcBef>
                <a:spcPts val="1001"/>
              </a:spcBef>
              <a:buClr>
                <a:srgbClr val="000000"/>
              </a:buClr>
              <a:buFont typeface="Arial"/>
              <a:buChar char="•"/>
            </a:pPr>
            <a:r>
              <a:rPr lang="en-US" sz="2800" b="0" strike="noStrike" spc="-1" dirty="0">
                <a:solidFill>
                  <a:srgbClr val="000000"/>
                </a:solidFill>
                <a:latin typeface="Calibri"/>
              </a:rPr>
              <a:t>Already released, 2020 Census Geography </a:t>
            </a:r>
          </a:p>
          <a:p>
            <a:pPr marL="228600" indent="-228240">
              <a:lnSpc>
                <a:spcPct val="90000"/>
              </a:lnSpc>
              <a:spcBef>
                <a:spcPts val="1001"/>
              </a:spcBef>
              <a:buClr>
                <a:srgbClr val="000000"/>
              </a:buClr>
              <a:buFont typeface="Arial"/>
              <a:buChar char="•"/>
            </a:pPr>
            <a:r>
              <a:rPr lang="en-US" sz="2800" b="0" strike="noStrike" spc="-1" dirty="0">
                <a:solidFill>
                  <a:srgbClr val="000000"/>
                </a:solidFill>
                <a:latin typeface="Calibri"/>
              </a:rPr>
              <a:t>By the end of September 2021, t</a:t>
            </a:r>
            <a:r>
              <a:rPr lang="en-US" sz="2400" b="0" strike="noStrike" spc="-1" dirty="0">
                <a:solidFill>
                  <a:srgbClr val="000000"/>
                </a:solidFill>
                <a:latin typeface="Calibri"/>
              </a:rPr>
              <a:t>he Census Bureau will deliver to the General Assembly and publicly release data used for redistricting: the Public Law 94-171 files.</a:t>
            </a:r>
            <a:endParaRPr lang="en-US" sz="2000" b="0" strike="noStrike" spc="-1" dirty="0">
              <a:solidFill>
                <a:srgbClr val="000000"/>
              </a:solidFill>
              <a:latin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Partisan Gerrymandering</a:t>
            </a:r>
            <a:endParaRPr lang="en-US" sz="4400" b="0" strike="noStrike" spc="-1" dirty="0">
              <a:solidFill>
                <a:srgbClr val="C00000"/>
              </a:solidFill>
              <a:latin typeface="Big Caslon Medium" panose="02000603090000020003" pitchFamily="2" charset="-79"/>
              <a:cs typeface="Big Caslon Medium" panose="02000603090000020003" pitchFamily="2" charset="-79"/>
            </a:endParaRPr>
          </a:p>
        </p:txBody>
      </p:sp>
      <p:sp>
        <p:nvSpPr>
          <p:cNvPr id="176" name="TextShape 2"/>
          <p:cNvSpPr txBox="1"/>
          <p:nvPr/>
        </p:nvSpPr>
        <p:spPr>
          <a:xfrm>
            <a:off x="838080" y="1825560"/>
            <a:ext cx="5131080" cy="4350960"/>
          </a:xfrm>
          <a:prstGeom prst="rect">
            <a:avLst/>
          </a:prstGeom>
          <a:noFill/>
          <a:ln w="0">
            <a:noFill/>
          </a:ln>
        </p:spPr>
        <p:txBody>
          <a:bodyPr>
            <a:noAutofit/>
          </a:bodyPr>
          <a:lstStyle/>
          <a:p>
            <a:pPr marL="216000" indent="-216000">
              <a:lnSpc>
                <a:spcPct val="90000"/>
              </a:lnSpc>
              <a:spcBef>
                <a:spcPts val="1001"/>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Drawing district lines to advantage one party</a:t>
            </a:r>
            <a:endParaRPr lang="en-US" sz="2400" b="0" strike="noStrike" spc="-1" dirty="0">
              <a:solidFill>
                <a:srgbClr val="000000"/>
              </a:solidFill>
              <a:latin typeface="Calibri"/>
              <a:ea typeface="Source Han Sans CN"/>
            </a:endParaRPr>
          </a:p>
          <a:p>
            <a:pPr marL="216000" indent="-216000">
              <a:lnSpc>
                <a:spcPct val="90000"/>
              </a:lnSpc>
              <a:spcBef>
                <a:spcPts val="1001"/>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Now can achieve very precise mixes using computers and public or proprietary data</a:t>
            </a:r>
            <a:endParaRPr lang="en-US" sz="2400" b="0" strike="noStrike" spc="-1" dirty="0">
              <a:solidFill>
                <a:srgbClr val="000000"/>
              </a:solidFill>
              <a:latin typeface="Calibri"/>
              <a:ea typeface="Source Han Sans CN"/>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Party registration</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Primary ballot selection</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Demographic data</a:t>
            </a:r>
            <a:endParaRPr lang="en-US" sz="2400" b="0" strike="noStrike" spc="-1" dirty="0">
              <a:solidFill>
                <a:srgbClr val="000000"/>
              </a:solidFill>
              <a:latin typeface="Calibri"/>
            </a:endParaRPr>
          </a:p>
          <a:p>
            <a:pPr>
              <a:lnSpc>
                <a:spcPct val="90000"/>
              </a:lnSpc>
              <a:spcBef>
                <a:spcPts val="1001"/>
              </a:spcBef>
              <a:tabLst>
                <a:tab pos="0" algn="l"/>
              </a:tabLst>
            </a:pPr>
            <a:endParaRPr lang="en-US" sz="2400" b="0" strike="noStrike" spc="-1" dirty="0">
              <a:solidFill>
                <a:srgbClr val="000000"/>
              </a:solidFill>
              <a:latin typeface="Calibri"/>
              <a:ea typeface="Source Han Sans CN"/>
            </a:endParaRPr>
          </a:p>
        </p:txBody>
      </p:sp>
      <p:pic>
        <p:nvPicPr>
          <p:cNvPr id="177" name="Picture 176"/>
          <p:cNvPicPr/>
          <p:nvPr/>
        </p:nvPicPr>
        <p:blipFill>
          <a:blip r:embed="rId2"/>
          <a:stretch/>
        </p:blipFill>
        <p:spPr>
          <a:xfrm>
            <a:off x="7188120" y="1825560"/>
            <a:ext cx="3206880" cy="2075040"/>
          </a:xfrm>
          <a:prstGeom prst="rect">
            <a:avLst/>
          </a:prstGeom>
          <a:ln w="0">
            <a:noFill/>
          </a:ln>
        </p:spPr>
      </p:pic>
      <p:pic>
        <p:nvPicPr>
          <p:cNvPr id="178" name="Picture 177"/>
          <p:cNvPicPr/>
          <p:nvPr/>
        </p:nvPicPr>
        <p:blipFill>
          <a:blip r:embed="rId3"/>
          <a:stretch/>
        </p:blipFill>
        <p:spPr>
          <a:xfrm>
            <a:off x="7800480" y="4098240"/>
            <a:ext cx="1981800" cy="2075040"/>
          </a:xfrm>
          <a:prstGeom prst="rect">
            <a:avLst/>
          </a:prstGeom>
          <a:ln w="0">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How to Gerrymander</a:t>
            </a:r>
            <a:endParaRPr lang="en-US" sz="4400" b="0" strike="noStrike" spc="-1" dirty="0">
              <a:solidFill>
                <a:srgbClr val="C00000"/>
              </a:solidFill>
              <a:latin typeface="Big Caslon Medium" panose="02000603090000020003" pitchFamily="2" charset="-79"/>
              <a:cs typeface="Big Caslon Medium" panose="02000603090000020003" pitchFamily="2" charset="-79"/>
            </a:endParaRPr>
          </a:p>
        </p:txBody>
      </p:sp>
      <p:sp>
        <p:nvSpPr>
          <p:cNvPr id="180" name="TextShape 2"/>
          <p:cNvSpPr txBox="1"/>
          <p:nvPr/>
        </p:nvSpPr>
        <p:spPr>
          <a:xfrm>
            <a:off x="838080" y="1825560"/>
            <a:ext cx="5131080" cy="2075040"/>
          </a:xfrm>
          <a:prstGeom prst="rect">
            <a:avLst/>
          </a:prstGeom>
          <a:noFill/>
          <a:ln w="0">
            <a:noFill/>
          </a:ln>
        </p:spPr>
        <p:txBody>
          <a:bodyPr lIns="0" tIns="0" rIns="0" bIns="0">
            <a:normAutofit lnSpcReduction="10000"/>
          </a:bodyPr>
          <a:lstStyle/>
          <a:p>
            <a:pPr marL="432000" indent="-324000">
              <a:spcBef>
                <a:spcPts val="1417"/>
              </a:spcBef>
              <a:buClr>
                <a:srgbClr val="000000"/>
              </a:buClr>
              <a:buSzPct val="45000"/>
              <a:buFont typeface="Wingdings" charset="2"/>
              <a:buChar char=""/>
            </a:pPr>
            <a:r>
              <a:rPr lang="en-US" sz="2800" b="1" i="1" strike="noStrike" spc="-1">
                <a:solidFill>
                  <a:srgbClr val="000000"/>
                </a:solidFill>
                <a:latin typeface="Calibri"/>
              </a:rPr>
              <a:t>Packing</a:t>
            </a:r>
            <a:r>
              <a:rPr lang="en-US" sz="2800" b="0" strike="noStrike" spc="-1">
                <a:solidFill>
                  <a:srgbClr val="000000"/>
                </a:solidFill>
                <a:latin typeface="Calibri"/>
              </a:rPr>
              <a:t>: Concentrating communities into a few districts where they win overwhelmingly, but not enough seats to have influence</a:t>
            </a:r>
          </a:p>
        </p:txBody>
      </p:sp>
      <p:sp>
        <p:nvSpPr>
          <p:cNvPr id="181" name="TextShape 3"/>
          <p:cNvSpPr txBox="1"/>
          <p:nvPr/>
        </p:nvSpPr>
        <p:spPr>
          <a:xfrm>
            <a:off x="6226200" y="1825560"/>
            <a:ext cx="5131080" cy="2075040"/>
          </a:xfrm>
          <a:prstGeom prst="rect">
            <a:avLst/>
          </a:prstGeom>
          <a:noFill/>
          <a:ln w="0">
            <a:noFill/>
          </a:ln>
        </p:spPr>
        <p:txBody>
          <a:bodyPr lIns="0" tIns="0" rIns="0" bIns="0">
            <a:normAutofit/>
          </a:bodyPr>
          <a:lstStyle/>
          <a:p>
            <a:pPr marL="432000" indent="-324000">
              <a:spcBef>
                <a:spcPts val="1417"/>
              </a:spcBef>
              <a:buClr>
                <a:srgbClr val="000000"/>
              </a:buClr>
              <a:buSzPct val="45000"/>
              <a:buFont typeface="Wingdings" charset="2"/>
              <a:buChar char=""/>
            </a:pPr>
            <a:r>
              <a:rPr lang="en-US" sz="2800" b="1" i="1" strike="noStrike" spc="-1">
                <a:solidFill>
                  <a:srgbClr val="000000"/>
                </a:solidFill>
                <a:latin typeface="Calibri"/>
              </a:rPr>
              <a:t>Cracking</a:t>
            </a:r>
            <a:r>
              <a:rPr lang="en-US" sz="2800" b="0" strike="noStrike" spc="-1">
                <a:solidFill>
                  <a:srgbClr val="000000"/>
                </a:solidFill>
                <a:latin typeface="Calibri"/>
              </a:rPr>
              <a:t>: Splitting communities among several districts to ensure they don’t constitute a majority in any</a:t>
            </a:r>
          </a:p>
        </p:txBody>
      </p:sp>
      <p:pic>
        <p:nvPicPr>
          <p:cNvPr id="182" name="Picture 181"/>
          <p:cNvPicPr/>
          <p:nvPr/>
        </p:nvPicPr>
        <p:blipFill>
          <a:blip r:embed="rId2"/>
          <a:stretch/>
        </p:blipFill>
        <p:spPr>
          <a:xfrm>
            <a:off x="2466360" y="4098240"/>
            <a:ext cx="7258320" cy="2075040"/>
          </a:xfrm>
          <a:prstGeom prst="rect">
            <a:avLst/>
          </a:prstGeom>
          <a:ln w="0">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How to Gerrymander</a:t>
            </a:r>
            <a:endParaRPr lang="en-US" sz="4400" b="0" strike="noStrike" spc="-1" dirty="0">
              <a:solidFill>
                <a:srgbClr val="C00000"/>
              </a:solidFill>
              <a:latin typeface="Big Caslon Medium" panose="02000603090000020003" pitchFamily="2" charset="-79"/>
              <a:cs typeface="Big Caslon Medium" panose="02000603090000020003" pitchFamily="2" charset="-79"/>
            </a:endParaRPr>
          </a:p>
        </p:txBody>
      </p:sp>
      <p:sp>
        <p:nvSpPr>
          <p:cNvPr id="184" name="TextShape 2"/>
          <p:cNvSpPr txBox="1"/>
          <p:nvPr/>
        </p:nvSpPr>
        <p:spPr>
          <a:xfrm>
            <a:off x="2380574" y="2535031"/>
            <a:ext cx="7677826" cy="602280"/>
          </a:xfrm>
          <a:prstGeom prst="rect">
            <a:avLst/>
          </a:prstGeom>
          <a:noFill/>
          <a:ln w="0">
            <a:noFill/>
          </a:ln>
        </p:spPr>
        <p:txBody>
          <a:bodyPr lIns="90000" tIns="45000" rIns="90000" bIns="45000">
            <a:noAutofit/>
          </a:bodyPr>
          <a:lstStyle/>
          <a:p>
            <a:pPr algn="ctr"/>
            <a:r>
              <a:rPr lang="en-US" sz="3200" b="1" strike="noStrike" spc="-1" dirty="0">
                <a:solidFill>
                  <a:srgbClr val="C00000"/>
                </a:solidFill>
                <a:latin typeface="Arial"/>
                <a:hlinkClick r:id="rId2">
                  <a:extLst>
                    <a:ext uri="{A12FA001-AC4F-418D-AE19-62706E023703}">
                      <ahyp:hlinkClr xmlns:ahyp="http://schemas.microsoft.com/office/drawing/2018/hyperlinkcolor" val="tx"/>
                    </a:ext>
                  </a:extLst>
                </a:hlinkClick>
              </a:rPr>
              <a:t>Gerrymandering by the Numbers</a:t>
            </a:r>
            <a:endParaRPr lang="en-US" sz="3200" b="1" strike="noStrike" spc="-1" dirty="0">
              <a:solidFill>
                <a:srgbClr val="C00000"/>
              </a:solidFill>
              <a:latin typeface="Arial"/>
            </a:endParaRPr>
          </a:p>
          <a:p>
            <a:pPr algn="ctr"/>
            <a:r>
              <a:rPr lang="en-US" sz="3200" b="0" strike="noStrike" spc="-1" dirty="0">
                <a:latin typeface="Arial"/>
              </a:rPr>
              <a:t>From the film </a:t>
            </a:r>
            <a:r>
              <a:rPr lang="en-US" sz="3200" b="0" i="1" strike="noStrike" spc="-1" dirty="0">
                <a:latin typeface="Arial"/>
              </a:rPr>
              <a:t>Line in the Street</a:t>
            </a:r>
            <a:endParaRPr lang="en-US" sz="3200" b="1" strike="noStrike" spc="-1" dirty="0">
              <a:latin typeface="Arial"/>
            </a:endParaRPr>
          </a:p>
        </p:txBody>
      </p:sp>
      <p:pic>
        <p:nvPicPr>
          <p:cNvPr id="3" name="Picture 2">
            <a:extLst>
              <a:ext uri="{FF2B5EF4-FFF2-40B4-BE49-F238E27FC236}">
                <a16:creationId xmlns:a16="http://schemas.microsoft.com/office/drawing/2014/main" id="{49CF9ECC-4C0D-B544-AABB-C9D7D0FE8D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57206" y="3720690"/>
            <a:ext cx="4121254" cy="2408457"/>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Measuring Partisan Gerrymandering</a:t>
            </a:r>
            <a:endParaRPr lang="en-US" sz="4400" b="0" strike="noStrike" spc="-1" dirty="0">
              <a:solidFill>
                <a:srgbClr val="C00000"/>
              </a:solidFill>
              <a:latin typeface="Big Caslon Medium" panose="02000603090000020003" pitchFamily="2" charset="-79"/>
              <a:cs typeface="Big Caslon Medium" panose="02000603090000020003" pitchFamily="2" charset="-79"/>
            </a:endParaRPr>
          </a:p>
        </p:txBody>
      </p:sp>
      <p:sp>
        <p:nvSpPr>
          <p:cNvPr id="186" name="TextShape 2"/>
          <p:cNvSpPr txBox="1"/>
          <p:nvPr/>
        </p:nvSpPr>
        <p:spPr>
          <a:xfrm>
            <a:off x="838080" y="1825560"/>
            <a:ext cx="10515240" cy="4350960"/>
          </a:xfrm>
          <a:prstGeom prst="rect">
            <a:avLst/>
          </a:prstGeom>
          <a:noFill/>
          <a:ln w="0">
            <a:noFill/>
          </a:ln>
        </p:spPr>
        <p:txBody>
          <a:bodyPr>
            <a:noAutofit/>
          </a:bodyPr>
          <a:lstStyle/>
          <a:p>
            <a:pPr marL="216000" indent="-216000">
              <a:lnSpc>
                <a:spcPct val="90000"/>
              </a:lnSpc>
              <a:spcBef>
                <a:spcPts val="1001"/>
              </a:spcBef>
              <a:buClr>
                <a:srgbClr val="000000"/>
              </a:buClr>
              <a:buSzPct val="45000"/>
              <a:buFont typeface="Wingdings" charset="2"/>
              <a:buChar char=""/>
              <a:tabLst>
                <a:tab pos="0" algn="l"/>
              </a:tabLst>
            </a:pPr>
            <a:r>
              <a:rPr lang="en-US" sz="2400" b="1" i="1" strike="noStrike" spc="-1" dirty="0">
                <a:solidFill>
                  <a:srgbClr val="000000"/>
                </a:solidFill>
                <a:latin typeface="Calibri"/>
                <a:ea typeface="Times New Roman"/>
              </a:rPr>
              <a:t>Efficiency gap</a:t>
            </a:r>
            <a:endParaRPr lang="en-US" sz="2400" b="0" strike="noStrike" spc="-1" dirty="0">
              <a:solidFill>
                <a:srgbClr val="000000"/>
              </a:solidFill>
              <a:latin typeface="Calibri"/>
              <a:ea typeface="Source Han Sans CN"/>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Compare </a:t>
            </a:r>
            <a:r>
              <a:rPr lang="en-US" sz="2400" b="0" i="1" strike="noStrike" spc="-1" dirty="0">
                <a:solidFill>
                  <a:srgbClr val="000000"/>
                </a:solidFill>
                <a:latin typeface="Calibri"/>
                <a:ea typeface="Times New Roman"/>
              </a:rPr>
              <a:t>wasted votes</a:t>
            </a:r>
            <a:r>
              <a:rPr lang="en-US" sz="2400" b="0" strike="noStrike" spc="-1" dirty="0">
                <a:solidFill>
                  <a:srgbClr val="000000"/>
                </a:solidFill>
                <a:latin typeface="Calibri"/>
                <a:ea typeface="Times New Roman"/>
              </a:rPr>
              <a:t> (votes for losers, excess votes for winners)</a:t>
            </a:r>
            <a:endParaRPr lang="en-US" sz="2400" b="0" strike="noStrike" spc="-1" dirty="0">
              <a:solidFill>
                <a:srgbClr val="000000"/>
              </a:solidFill>
              <a:latin typeface="Calibri"/>
            </a:endParaRPr>
          </a:p>
          <a:p>
            <a:pPr marL="216000" indent="-216000">
              <a:spcBef>
                <a:spcPts val="1417"/>
              </a:spcBef>
              <a:buClr>
                <a:srgbClr val="000000"/>
              </a:buClr>
              <a:buSzPct val="45000"/>
              <a:buFont typeface="Wingdings" charset="2"/>
              <a:buChar char=""/>
              <a:tabLst>
                <a:tab pos="0" algn="l"/>
              </a:tabLst>
            </a:pPr>
            <a:r>
              <a:rPr lang="en-US" sz="2400" b="1" i="1" strike="noStrike" spc="-1" dirty="0">
                <a:solidFill>
                  <a:srgbClr val="000000"/>
                </a:solidFill>
                <a:latin typeface="Calibri"/>
                <a:ea typeface="Times New Roman"/>
              </a:rPr>
              <a:t>Median-Mean</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Skew in distribution of votes (mean larger than median)</a:t>
            </a:r>
            <a:endParaRPr lang="en-US" sz="2400" b="0" strike="noStrike" spc="-1" dirty="0">
              <a:solidFill>
                <a:srgbClr val="000000"/>
              </a:solidFill>
              <a:latin typeface="Calibri"/>
            </a:endParaRPr>
          </a:p>
          <a:p>
            <a:pPr marL="216000" indent="-216000">
              <a:spcBef>
                <a:spcPts val="1417"/>
              </a:spcBef>
              <a:buClr>
                <a:srgbClr val="000000"/>
              </a:buClr>
              <a:buSzPct val="45000"/>
              <a:buFont typeface="Wingdings" charset="2"/>
              <a:buChar char=""/>
              <a:tabLst>
                <a:tab pos="0" algn="l"/>
              </a:tabLst>
            </a:pPr>
            <a:r>
              <a:rPr lang="en-US" sz="2400" b="1" i="1" strike="noStrike" spc="-1" dirty="0">
                <a:solidFill>
                  <a:srgbClr val="000000"/>
                </a:solidFill>
                <a:latin typeface="Calibri"/>
                <a:ea typeface="Times New Roman"/>
              </a:rPr>
              <a:t>Partisan symmetry</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Compare how easy it is for each party to accumulate additional seats as they gain hypothetical voters</a:t>
            </a:r>
            <a:endParaRPr lang="en-US" sz="2400" b="0" strike="noStrike" spc="-1" dirty="0">
              <a:solidFill>
                <a:srgbClr val="000000"/>
              </a:solidFill>
              <a:latin typeface="Calibri"/>
            </a:endParaRPr>
          </a:p>
          <a:p>
            <a:pPr>
              <a:lnSpc>
                <a:spcPct val="90000"/>
              </a:lnSpc>
              <a:spcBef>
                <a:spcPts val="1001"/>
              </a:spcBef>
              <a:tabLst>
                <a:tab pos="0" algn="l"/>
              </a:tabLst>
            </a:pPr>
            <a:endParaRPr lang="en-US" sz="2400" b="0" strike="noStrike" spc="-1" dirty="0">
              <a:solidFill>
                <a:srgbClr val="000000"/>
              </a:solidFill>
              <a:latin typeface="Calibri"/>
              <a:ea typeface="Source Han Sans CN"/>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How Do You Know You’ve Been Gerrymandered?</a:t>
            </a:r>
            <a:endParaRPr lang="en-US" sz="4400" b="0" strike="noStrike" spc="-1" dirty="0">
              <a:solidFill>
                <a:srgbClr val="C00000"/>
              </a:solidFill>
              <a:latin typeface="Big Caslon Medium" panose="02000603090000020003" pitchFamily="2" charset="-79"/>
              <a:cs typeface="Big Caslon Medium" panose="02000603090000020003" pitchFamily="2" charset="-79"/>
            </a:endParaRPr>
          </a:p>
        </p:txBody>
      </p:sp>
      <p:sp>
        <p:nvSpPr>
          <p:cNvPr id="188" name="TextShape 2"/>
          <p:cNvSpPr txBox="1"/>
          <p:nvPr/>
        </p:nvSpPr>
        <p:spPr>
          <a:xfrm>
            <a:off x="838080" y="1825560"/>
            <a:ext cx="10515240" cy="4350960"/>
          </a:xfrm>
          <a:prstGeom prst="rect">
            <a:avLst/>
          </a:prstGeom>
          <a:noFill/>
          <a:ln w="0">
            <a:noFill/>
          </a:ln>
        </p:spPr>
        <p:txBody>
          <a:bodyPr>
            <a:noAutofit/>
          </a:bodyPr>
          <a:lstStyle/>
          <a:p>
            <a:pPr marL="216000" indent="-216000">
              <a:lnSpc>
                <a:spcPct val="90000"/>
              </a:lnSpc>
              <a:spcBef>
                <a:spcPts val="1001"/>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Measures can be influenced by overall party split and natural geographic sorting</a:t>
            </a:r>
            <a:endParaRPr lang="en-US" sz="2400" b="0" strike="noStrike" spc="-1" dirty="0">
              <a:solidFill>
                <a:srgbClr val="000000"/>
              </a:solidFill>
              <a:latin typeface="Calibri"/>
              <a:ea typeface="Source Han Sans CN"/>
            </a:endParaRPr>
          </a:p>
          <a:p>
            <a:pPr marL="216000" indent="-216000">
              <a:lnSpc>
                <a:spcPct val="90000"/>
              </a:lnSpc>
              <a:spcBef>
                <a:spcPts val="1001"/>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Just computing a measure for a single map doesn’t really tell you if it’s manipulated</a:t>
            </a:r>
            <a:endParaRPr lang="en-US" sz="2400" b="0" strike="noStrike" spc="-1" dirty="0">
              <a:solidFill>
                <a:srgbClr val="000000"/>
              </a:solidFill>
              <a:latin typeface="Calibri"/>
              <a:ea typeface="Source Han Sans CN"/>
            </a:endParaRPr>
          </a:p>
          <a:p>
            <a:pPr marL="216000" indent="-216000">
              <a:lnSpc>
                <a:spcPct val="90000"/>
              </a:lnSpc>
              <a:spcBef>
                <a:spcPts val="1001"/>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Solution: Outlier analysis</a:t>
            </a:r>
          </a:p>
          <a:p>
            <a:pPr marL="432000" lvl="1" indent="-216000">
              <a:spcBef>
                <a:spcPts val="1134"/>
              </a:spcBef>
              <a:buClr>
                <a:srgbClr val="000000"/>
              </a:buClr>
              <a:buSzPct val="45000"/>
              <a:buFont typeface="Wingdings" charset="2"/>
              <a:buChar char=""/>
              <a:tabLst>
                <a:tab pos="0" algn="l"/>
              </a:tabLst>
            </a:pPr>
            <a:r>
              <a:rPr lang="en-US" sz="2400" spc="-1" dirty="0">
                <a:solidFill>
                  <a:srgbClr val="000000"/>
                </a:solidFill>
                <a:latin typeface="Calibri"/>
                <a:ea typeface="Times New Roman"/>
              </a:rPr>
              <a:t>Draw lots of random maps</a:t>
            </a: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Compute measures for all</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How unusual is your map?</a:t>
            </a:r>
            <a:endParaRPr lang="en-US" sz="2400" b="0" strike="noStrike" spc="-1" dirty="0">
              <a:solidFill>
                <a:srgbClr val="000000"/>
              </a:solidFill>
              <a:latin typeface="Calibri"/>
            </a:endParaRPr>
          </a:p>
          <a:p>
            <a:pPr marL="648000" lvl="2" indent="-216000">
              <a:spcBef>
                <a:spcPts val="850"/>
              </a:spcBef>
              <a:buClr>
                <a:srgbClr val="000000"/>
              </a:buClr>
              <a:buSzPct val="45000"/>
              <a:buFont typeface="Wingdings" charset="2"/>
              <a:buChar char=""/>
              <a:tabLst>
                <a:tab pos="0" algn="l"/>
              </a:tabLst>
            </a:pPr>
            <a:r>
              <a:rPr lang="en-US" sz="2400" b="0" i="1" strike="noStrike" spc="-1" dirty="0">
                <a:solidFill>
                  <a:srgbClr val="000000"/>
                </a:solidFill>
                <a:latin typeface="Calibri"/>
                <a:ea typeface="Times New Roman"/>
              </a:rPr>
              <a:t>p-value</a:t>
            </a:r>
            <a:endParaRPr lang="en-US" sz="2400" b="0" strike="noStrike" spc="-1" dirty="0">
              <a:solidFill>
                <a:srgbClr val="000000"/>
              </a:solidFill>
              <a:latin typeface="Calibri"/>
            </a:endParaRPr>
          </a:p>
        </p:txBody>
      </p:sp>
      <p:pic>
        <p:nvPicPr>
          <p:cNvPr id="189" name="Picture 188"/>
          <p:cNvPicPr/>
          <p:nvPr/>
        </p:nvPicPr>
        <p:blipFill>
          <a:blip r:embed="rId2"/>
          <a:stretch/>
        </p:blipFill>
        <p:spPr>
          <a:xfrm>
            <a:off x="5715000" y="3429000"/>
            <a:ext cx="4662720" cy="2743200"/>
          </a:xfrm>
          <a:prstGeom prst="rect">
            <a:avLst/>
          </a:prstGeom>
          <a:ln w="0">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How Gerrymandered is SC Now?</a:t>
            </a:r>
            <a:endParaRPr lang="en-US" sz="4400" b="0" strike="noStrike" spc="-1" dirty="0">
              <a:solidFill>
                <a:srgbClr val="C00000"/>
              </a:solidFill>
              <a:latin typeface="Big Caslon Medium" panose="02000603090000020003" pitchFamily="2" charset="-79"/>
              <a:cs typeface="Big Caslon Medium" panose="02000603090000020003" pitchFamily="2" charset="-79"/>
            </a:endParaRPr>
          </a:p>
        </p:txBody>
      </p:sp>
      <p:pic>
        <p:nvPicPr>
          <p:cNvPr id="191" name="Picture 190"/>
          <p:cNvPicPr/>
          <p:nvPr/>
        </p:nvPicPr>
        <p:blipFill>
          <a:blip r:embed="rId2"/>
          <a:stretch/>
        </p:blipFill>
        <p:spPr>
          <a:xfrm>
            <a:off x="838080" y="1649520"/>
            <a:ext cx="10515240" cy="4350960"/>
          </a:xfrm>
          <a:prstGeom prst="rect">
            <a:avLst/>
          </a:prstGeom>
          <a:ln w="0">
            <a:noFill/>
          </a:ln>
        </p:spPr>
      </p:pic>
      <p:pic>
        <p:nvPicPr>
          <p:cNvPr id="192" name="Picture 191"/>
          <p:cNvPicPr/>
          <p:nvPr/>
        </p:nvPicPr>
        <p:blipFill>
          <a:blip r:embed="rId2"/>
          <a:stretch/>
        </p:blipFill>
        <p:spPr>
          <a:xfrm>
            <a:off x="6184080" y="3472920"/>
            <a:ext cx="0" cy="0"/>
          </a:xfrm>
          <a:prstGeom prst="rect">
            <a:avLst/>
          </a:prstGeom>
          <a:ln w="0">
            <a:noFill/>
          </a:ln>
        </p:spPr>
      </p:pic>
      <p:pic>
        <p:nvPicPr>
          <p:cNvPr id="193" name="Picture 192"/>
          <p:cNvPicPr/>
          <p:nvPr/>
        </p:nvPicPr>
        <p:blipFill>
          <a:blip r:embed="rId3"/>
          <a:stretch/>
        </p:blipFill>
        <p:spPr>
          <a:xfrm>
            <a:off x="2277000" y="4572000"/>
            <a:ext cx="7552800" cy="1275840"/>
          </a:xfrm>
          <a:prstGeom prst="rect">
            <a:avLst/>
          </a:prstGeom>
          <a:ln w="0">
            <a:noFill/>
          </a:ln>
        </p:spPr>
      </p:pic>
      <p:pic>
        <p:nvPicPr>
          <p:cNvPr id="194" name="Picture 193"/>
          <p:cNvPicPr/>
          <p:nvPr/>
        </p:nvPicPr>
        <p:blipFill>
          <a:blip r:embed="rId4"/>
          <a:stretch/>
        </p:blipFill>
        <p:spPr>
          <a:xfrm>
            <a:off x="2319840" y="3438720"/>
            <a:ext cx="7552800" cy="1361880"/>
          </a:xfrm>
          <a:prstGeom prst="rect">
            <a:avLst/>
          </a:prstGeom>
          <a:ln w="0">
            <a:noFill/>
          </a:ln>
        </p:spPr>
      </p:pic>
      <p:pic>
        <p:nvPicPr>
          <p:cNvPr id="195" name="Picture 194"/>
          <p:cNvPicPr/>
          <p:nvPr/>
        </p:nvPicPr>
        <p:blipFill>
          <a:blip r:embed="rId5"/>
          <a:stretch/>
        </p:blipFill>
        <p:spPr>
          <a:xfrm>
            <a:off x="2319840" y="2529360"/>
            <a:ext cx="7562520" cy="1228320"/>
          </a:xfrm>
          <a:prstGeom prst="rect">
            <a:avLst/>
          </a:prstGeom>
          <a:ln w="0">
            <a:noFill/>
          </a:ln>
        </p:spPr>
      </p:pic>
      <p:pic>
        <p:nvPicPr>
          <p:cNvPr id="196" name="Picture 195"/>
          <p:cNvPicPr/>
          <p:nvPr/>
        </p:nvPicPr>
        <p:blipFill>
          <a:blip r:embed="rId6"/>
          <a:stretch/>
        </p:blipFill>
        <p:spPr>
          <a:xfrm>
            <a:off x="2277000" y="1343520"/>
            <a:ext cx="7552800" cy="1171080"/>
          </a:xfrm>
          <a:prstGeom prst="rect">
            <a:avLst/>
          </a:prstGeom>
          <a:ln w="0">
            <a:noFill/>
          </a:ln>
        </p:spPr>
      </p:pic>
      <p:sp>
        <p:nvSpPr>
          <p:cNvPr id="197" name="TextShape 2"/>
          <p:cNvSpPr txBox="1"/>
          <p:nvPr/>
        </p:nvSpPr>
        <p:spPr>
          <a:xfrm>
            <a:off x="838080" y="1711080"/>
            <a:ext cx="1573560" cy="346320"/>
          </a:xfrm>
          <a:prstGeom prst="rect">
            <a:avLst/>
          </a:prstGeom>
          <a:noFill/>
          <a:ln w="0">
            <a:noFill/>
          </a:ln>
        </p:spPr>
        <p:txBody>
          <a:bodyPr lIns="90000" tIns="45000" rIns="90000" bIns="45000">
            <a:noAutofit/>
          </a:bodyPr>
          <a:lstStyle/>
          <a:p>
            <a:r>
              <a:rPr lang="en-US" sz="1800" b="0" strike="noStrike" spc="-1">
                <a:latin typeface="Arial"/>
              </a:rPr>
              <a:t>Median-Mean</a:t>
            </a:r>
          </a:p>
        </p:txBody>
      </p:sp>
      <p:sp>
        <p:nvSpPr>
          <p:cNvPr id="198" name="TextShape 3"/>
          <p:cNvSpPr txBox="1"/>
          <p:nvPr/>
        </p:nvSpPr>
        <p:spPr>
          <a:xfrm>
            <a:off x="914400" y="2971800"/>
            <a:ext cx="1207800" cy="346320"/>
          </a:xfrm>
          <a:prstGeom prst="rect">
            <a:avLst/>
          </a:prstGeom>
          <a:noFill/>
          <a:ln w="0">
            <a:noFill/>
          </a:ln>
        </p:spPr>
        <p:txBody>
          <a:bodyPr lIns="90000" tIns="45000" rIns="90000" bIns="45000">
            <a:noAutofit/>
          </a:bodyPr>
          <a:lstStyle/>
          <a:p>
            <a:r>
              <a:rPr lang="en-US" sz="1800" b="0" strike="noStrike" spc="-1">
                <a:latin typeface="Arial"/>
              </a:rPr>
              <a:t>Bias Point</a:t>
            </a:r>
          </a:p>
        </p:txBody>
      </p:sp>
      <p:sp>
        <p:nvSpPr>
          <p:cNvPr id="199" name="TextShape 4"/>
          <p:cNvSpPr txBox="1"/>
          <p:nvPr/>
        </p:nvSpPr>
        <p:spPr>
          <a:xfrm>
            <a:off x="923040" y="3985560"/>
            <a:ext cx="1819080" cy="346320"/>
          </a:xfrm>
          <a:prstGeom prst="rect">
            <a:avLst/>
          </a:prstGeom>
          <a:noFill/>
          <a:ln w="0">
            <a:noFill/>
          </a:ln>
        </p:spPr>
        <p:txBody>
          <a:bodyPr lIns="90000" tIns="45000" rIns="90000" bIns="45000">
            <a:noAutofit/>
          </a:bodyPr>
          <a:lstStyle/>
          <a:p>
            <a:r>
              <a:rPr lang="en-US" sz="1800" b="0" strike="noStrike" spc="-1">
                <a:latin typeface="Arial"/>
              </a:rPr>
              <a:t>Geom. Bias (U) </a:t>
            </a:r>
          </a:p>
        </p:txBody>
      </p:sp>
      <p:sp>
        <p:nvSpPr>
          <p:cNvPr id="200" name="TextShape 5"/>
          <p:cNvSpPr txBox="1"/>
          <p:nvPr/>
        </p:nvSpPr>
        <p:spPr>
          <a:xfrm>
            <a:off x="948600" y="5140080"/>
            <a:ext cx="1806840" cy="346320"/>
          </a:xfrm>
          <a:prstGeom prst="rect">
            <a:avLst/>
          </a:prstGeom>
          <a:noFill/>
          <a:ln w="0">
            <a:noFill/>
          </a:ln>
        </p:spPr>
        <p:txBody>
          <a:bodyPr lIns="90000" tIns="45000" rIns="90000" bIns="45000">
            <a:noAutofit/>
          </a:bodyPr>
          <a:lstStyle/>
          <a:p>
            <a:r>
              <a:rPr lang="en-US" sz="1800" b="0" strike="noStrike" spc="-1">
                <a:latin typeface="Arial"/>
              </a:rPr>
              <a:t>Geom. Bias (V) </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Criteria For Redistricting in SC</a:t>
            </a:r>
            <a:endParaRPr lang="en-US" sz="4400" b="0" strike="noStrike" spc="-1" dirty="0">
              <a:solidFill>
                <a:srgbClr val="C00000"/>
              </a:solidFill>
              <a:latin typeface="Big Caslon Medium" panose="02000603090000020003" pitchFamily="2" charset="-79"/>
              <a:cs typeface="Big Caslon Medium" panose="02000603090000020003" pitchFamily="2" charset="-79"/>
            </a:endParaRPr>
          </a:p>
        </p:txBody>
      </p:sp>
      <p:sp>
        <p:nvSpPr>
          <p:cNvPr id="202" name="TextShape 2"/>
          <p:cNvSpPr txBox="1"/>
          <p:nvPr/>
        </p:nvSpPr>
        <p:spPr>
          <a:xfrm>
            <a:off x="838080" y="1825560"/>
            <a:ext cx="10515240" cy="4350960"/>
          </a:xfrm>
          <a:prstGeom prst="rect">
            <a:avLst/>
          </a:prstGeom>
          <a:noFill/>
          <a:ln w="0">
            <a:noFill/>
          </a:ln>
        </p:spPr>
        <p:txBody>
          <a:bodyPr>
            <a:noAutofit/>
          </a:bodyPr>
          <a:lstStyle/>
          <a:p>
            <a:pPr marL="216000" indent="-216000">
              <a:lnSpc>
                <a:spcPct val="90000"/>
              </a:lnSpc>
              <a:spcBef>
                <a:spcPts val="1001"/>
              </a:spcBef>
              <a:buClr>
                <a:srgbClr val="000000"/>
              </a:buClr>
              <a:buSzPct val="45000"/>
              <a:buFont typeface="Wingdings" charset="2"/>
              <a:buChar char=""/>
              <a:tabLst>
                <a:tab pos="0" algn="l"/>
              </a:tabLst>
            </a:pPr>
            <a:r>
              <a:rPr lang="en-US" sz="2400" b="1" i="1" strike="noStrike" spc="-1" dirty="0">
                <a:solidFill>
                  <a:srgbClr val="000000"/>
                </a:solidFill>
                <a:latin typeface="Calibri"/>
                <a:ea typeface="Times New Roman"/>
              </a:rPr>
              <a:t>SC House (2011)</a:t>
            </a:r>
            <a:endParaRPr lang="en-US" sz="2400" b="0" strike="noStrike" spc="-1" dirty="0">
              <a:solidFill>
                <a:srgbClr val="000000"/>
              </a:solidFill>
              <a:latin typeface="Calibri"/>
              <a:ea typeface="Source Han Sans CN"/>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Population +/- 2.5%</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Contiguity by water</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Compactness</a:t>
            </a:r>
            <a:endParaRPr lang="en-US" sz="2400" b="0" strike="noStrike" spc="-1" dirty="0">
              <a:solidFill>
                <a:srgbClr val="000000"/>
              </a:solidFill>
              <a:latin typeface="Calibri"/>
            </a:endParaRPr>
          </a:p>
          <a:p>
            <a:pPr marL="648000" lvl="2" indent="-216000">
              <a:spcBef>
                <a:spcPts val="850"/>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“Bizarre shapes are to be avoided except…” geography, population, VRA</a:t>
            </a:r>
            <a:endParaRPr lang="en-US" sz="2400" b="0" strike="noStrike" spc="-1" dirty="0">
              <a:solidFill>
                <a:srgbClr val="000000"/>
              </a:solidFill>
              <a:latin typeface="Calibri"/>
            </a:endParaRPr>
          </a:p>
          <a:p>
            <a:pPr marL="648000" lvl="2" indent="-216000">
              <a:spcBef>
                <a:spcPts val="850"/>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Compare to prior plans, not mathematical formulas</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Communities of interest</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Protect incumbents</a:t>
            </a:r>
            <a:endParaRPr lang="en-US" sz="2400" b="0" strike="noStrike" spc="-1" dirty="0">
              <a:solidFill>
                <a:srgbClr val="000000"/>
              </a:solidFill>
              <a:latin typeface="Calibri"/>
            </a:endParaRPr>
          </a:p>
          <a:p>
            <a:pPr>
              <a:lnSpc>
                <a:spcPct val="90000"/>
              </a:lnSpc>
              <a:spcBef>
                <a:spcPts val="1001"/>
              </a:spcBef>
              <a:tabLst>
                <a:tab pos="0" algn="l"/>
              </a:tabLst>
            </a:pPr>
            <a:endParaRPr lang="en-US" sz="2400" b="0" strike="noStrike" spc="-1" dirty="0">
              <a:solidFill>
                <a:srgbClr val="000000"/>
              </a:solidFill>
              <a:latin typeface="Calibri"/>
              <a:ea typeface="Source Han Sans CN"/>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Criteria For Redistricting in SC</a:t>
            </a:r>
            <a:endParaRPr lang="en-US" sz="4400" b="0" strike="noStrike" spc="-1" dirty="0">
              <a:solidFill>
                <a:srgbClr val="C00000"/>
              </a:solidFill>
              <a:latin typeface="Big Caslon Medium" panose="02000603090000020003" pitchFamily="2" charset="-79"/>
              <a:cs typeface="Big Caslon Medium" panose="02000603090000020003" pitchFamily="2" charset="-79"/>
            </a:endParaRPr>
          </a:p>
        </p:txBody>
      </p:sp>
      <p:sp>
        <p:nvSpPr>
          <p:cNvPr id="204" name="TextShape 2"/>
          <p:cNvSpPr txBox="1"/>
          <p:nvPr/>
        </p:nvSpPr>
        <p:spPr>
          <a:xfrm>
            <a:off x="838080" y="1825560"/>
            <a:ext cx="10515240" cy="4350960"/>
          </a:xfrm>
          <a:prstGeom prst="rect">
            <a:avLst/>
          </a:prstGeom>
          <a:noFill/>
          <a:ln w="0">
            <a:noFill/>
          </a:ln>
        </p:spPr>
        <p:txBody>
          <a:bodyPr>
            <a:noAutofit/>
          </a:bodyPr>
          <a:lstStyle/>
          <a:p>
            <a:pPr marL="216000" indent="-216000">
              <a:lnSpc>
                <a:spcPct val="90000"/>
              </a:lnSpc>
              <a:spcBef>
                <a:spcPts val="1001"/>
              </a:spcBef>
              <a:buClr>
                <a:srgbClr val="000000"/>
              </a:buClr>
              <a:buSzPct val="45000"/>
              <a:buFont typeface="Wingdings" charset="2"/>
              <a:buChar char=""/>
              <a:tabLst>
                <a:tab pos="0" algn="l"/>
              </a:tabLst>
            </a:pPr>
            <a:r>
              <a:rPr lang="en-US" sz="2400" b="1" i="1" strike="noStrike" spc="-1" dirty="0">
                <a:solidFill>
                  <a:srgbClr val="000000"/>
                </a:solidFill>
                <a:latin typeface="Calibri"/>
                <a:ea typeface="Times New Roman"/>
              </a:rPr>
              <a:t>SC Senate (2011)</a:t>
            </a:r>
            <a:endParaRPr lang="en-US" sz="2400" b="0" strike="noStrike" spc="-1" dirty="0">
              <a:solidFill>
                <a:srgbClr val="000000"/>
              </a:solidFill>
              <a:latin typeface="Calibri"/>
              <a:ea typeface="Source Han Sans CN"/>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Population +/- 5%</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Contiguity: No X boundaries</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Other criteria</a:t>
            </a:r>
            <a:endParaRPr lang="en-US" sz="2400" b="0" strike="noStrike" spc="-1" dirty="0">
              <a:solidFill>
                <a:srgbClr val="000000"/>
              </a:solidFill>
              <a:latin typeface="Calibri"/>
            </a:endParaRPr>
          </a:p>
          <a:p>
            <a:pPr marL="648000" lvl="2" indent="-216000">
              <a:spcBef>
                <a:spcPts val="850"/>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Communities of interest</a:t>
            </a:r>
            <a:endParaRPr lang="en-US" sz="2400" b="0" strike="noStrike" spc="-1" dirty="0">
              <a:solidFill>
                <a:srgbClr val="000000"/>
              </a:solidFill>
              <a:latin typeface="Calibri"/>
            </a:endParaRPr>
          </a:p>
          <a:p>
            <a:pPr marL="648000" lvl="2" indent="-216000">
              <a:spcBef>
                <a:spcPts val="850"/>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Constituent consistency</a:t>
            </a:r>
            <a:endParaRPr lang="en-US" sz="2400" b="0" strike="noStrike" spc="-1" dirty="0">
              <a:solidFill>
                <a:srgbClr val="000000"/>
              </a:solidFill>
              <a:latin typeface="Calibri"/>
            </a:endParaRPr>
          </a:p>
          <a:p>
            <a:pPr marL="648000" lvl="2" indent="-216000">
              <a:spcBef>
                <a:spcPts val="850"/>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County and municipal boundaries, precinct boundaries</a:t>
            </a:r>
            <a:endParaRPr lang="en-US" sz="2400" b="0" strike="noStrike" spc="-1" dirty="0">
              <a:solidFill>
                <a:srgbClr val="000000"/>
              </a:solidFill>
              <a:latin typeface="Calibri"/>
            </a:endParaRPr>
          </a:p>
          <a:p>
            <a:pPr marL="648000" lvl="2" indent="-216000">
              <a:spcBef>
                <a:spcPts val="850"/>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Compactness</a:t>
            </a:r>
            <a:endParaRPr lang="en-US" sz="2400" b="0" strike="noStrike" spc="-1" dirty="0">
              <a:solidFill>
                <a:srgbClr val="000000"/>
              </a:solidFill>
              <a:latin typeface="Calibri"/>
            </a:endParaRPr>
          </a:p>
          <a:p>
            <a:pPr>
              <a:lnSpc>
                <a:spcPct val="90000"/>
              </a:lnSpc>
              <a:spcBef>
                <a:spcPts val="1001"/>
              </a:spcBef>
              <a:tabLst>
                <a:tab pos="0" algn="l"/>
              </a:tabLst>
            </a:pPr>
            <a:endParaRPr lang="en-US" sz="2400" b="0" strike="noStrike" spc="-1" dirty="0">
              <a:solidFill>
                <a:srgbClr val="000000"/>
              </a:solidFill>
              <a:latin typeface="Calibri"/>
              <a:ea typeface="Source Han Sans CN"/>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Criteria For Redistricting in SC</a:t>
            </a:r>
            <a:endParaRPr lang="en-US" sz="4400" b="0" strike="noStrike" spc="-1" dirty="0">
              <a:solidFill>
                <a:srgbClr val="C00000"/>
              </a:solidFill>
              <a:latin typeface="Big Caslon Medium" panose="02000603090000020003" pitchFamily="2" charset="-79"/>
              <a:cs typeface="Big Caslon Medium" panose="02000603090000020003" pitchFamily="2" charset="-79"/>
            </a:endParaRPr>
          </a:p>
        </p:txBody>
      </p:sp>
      <p:sp>
        <p:nvSpPr>
          <p:cNvPr id="206" name="TextShape 2"/>
          <p:cNvSpPr txBox="1"/>
          <p:nvPr/>
        </p:nvSpPr>
        <p:spPr>
          <a:xfrm>
            <a:off x="838080" y="1540747"/>
            <a:ext cx="10515240" cy="4350960"/>
          </a:xfrm>
          <a:prstGeom prst="rect">
            <a:avLst/>
          </a:prstGeom>
          <a:noFill/>
          <a:ln w="0">
            <a:noFill/>
          </a:ln>
        </p:spPr>
        <p:txBody>
          <a:bodyPr>
            <a:noAutofit/>
          </a:bodyPr>
          <a:lstStyle/>
          <a:p>
            <a:pPr marL="216000" indent="-216000">
              <a:lnSpc>
                <a:spcPct val="90000"/>
              </a:lnSpc>
              <a:spcBef>
                <a:spcPts val="1001"/>
              </a:spcBef>
              <a:buClr>
                <a:srgbClr val="000000"/>
              </a:buClr>
              <a:buSzPct val="45000"/>
              <a:buFont typeface="Wingdings" charset="2"/>
              <a:buChar char=""/>
              <a:tabLst>
                <a:tab pos="0" algn="l"/>
              </a:tabLst>
            </a:pPr>
            <a:r>
              <a:rPr lang="en-US" sz="2400" b="1" i="1" strike="noStrike" spc="-1" dirty="0">
                <a:solidFill>
                  <a:srgbClr val="000000"/>
                </a:solidFill>
                <a:latin typeface="Calibri"/>
                <a:ea typeface="Times New Roman"/>
              </a:rPr>
              <a:t>LWVSC (Proposed 2020)</a:t>
            </a:r>
            <a:endParaRPr lang="en-US" sz="2400" b="0" strike="noStrike" spc="-1" dirty="0">
              <a:solidFill>
                <a:srgbClr val="000000"/>
              </a:solidFill>
              <a:latin typeface="Calibri"/>
              <a:ea typeface="Source Han Sans CN"/>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Population +/- 5%</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Contiguity by water, no X boundaries</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Must not intend to discriminate for or against an incumbent, party, or candidate</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Must not intend to reduce competitiveness</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Compactness: avoid bizarre shapes</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Respect county, municipality, precinct boundaries</a:t>
            </a:r>
            <a:endParaRPr lang="en-US" sz="2400" b="0" strike="noStrike" spc="-1" dirty="0">
              <a:solidFill>
                <a:srgbClr val="000000"/>
              </a:solidFill>
              <a:latin typeface="Calibri"/>
            </a:endParaRPr>
          </a:p>
          <a:p>
            <a:pPr marL="432000" lvl="1" indent="-216000">
              <a:spcBef>
                <a:spcPts val="1134"/>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Communities of interest</a:t>
            </a:r>
            <a:endParaRPr lang="en-US" sz="2400" b="0" strike="noStrike" spc="-1" dirty="0">
              <a:solidFill>
                <a:srgbClr val="000000"/>
              </a:solidFill>
              <a:latin typeface="Calibri"/>
            </a:endParaRPr>
          </a:p>
          <a:p>
            <a:pPr marL="648000" lvl="2" indent="-216000">
              <a:spcBef>
                <a:spcPts val="850"/>
              </a:spcBef>
              <a:buClr>
                <a:srgbClr val="000000"/>
              </a:buClr>
              <a:buSzPct val="45000"/>
              <a:buFont typeface="Wingdings" charset="2"/>
              <a:buChar char=""/>
              <a:tabLst>
                <a:tab pos="0" algn="l"/>
              </a:tabLst>
            </a:pPr>
            <a:r>
              <a:rPr lang="en-US" sz="2400" b="0" strike="noStrike" spc="-1" dirty="0">
                <a:solidFill>
                  <a:srgbClr val="000000"/>
                </a:solidFill>
                <a:latin typeface="Calibri"/>
                <a:ea typeface="Times New Roman"/>
              </a:rPr>
              <a:t>Economic, social/cultural, historic, geographic, gov’t services, media markets</a:t>
            </a:r>
            <a:endParaRPr lang="en-US" sz="2400" b="0" strike="noStrike" spc="-1" dirty="0">
              <a:solidFill>
                <a:srgbClr val="000000"/>
              </a:solidFill>
              <a:latin typeface="Calibri"/>
            </a:endParaRPr>
          </a:p>
          <a:p>
            <a:pPr marL="648000" lvl="2" indent="-216000">
              <a:spcBef>
                <a:spcPts val="850"/>
              </a:spcBef>
              <a:buClr>
                <a:srgbClr val="000000"/>
              </a:buClr>
              <a:buSzPct val="45000"/>
              <a:buFont typeface="Wingdings" charset="2"/>
              <a:buChar char=""/>
              <a:tabLst>
                <a:tab pos="0" algn="l"/>
              </a:tabLst>
            </a:pPr>
            <a:r>
              <a:rPr lang="en-US" sz="2400" b="0" i="1" strike="noStrike" spc="-1" dirty="0">
                <a:solidFill>
                  <a:srgbClr val="000000"/>
                </a:solidFill>
                <a:latin typeface="Calibri"/>
                <a:ea typeface="Times New Roman"/>
              </a:rPr>
              <a:t>Not</a:t>
            </a:r>
            <a:r>
              <a:rPr lang="en-US" sz="2400" b="0" strike="noStrike" spc="-1" dirty="0">
                <a:solidFill>
                  <a:srgbClr val="000000"/>
                </a:solidFill>
                <a:latin typeface="Calibri"/>
                <a:ea typeface="Times New Roman"/>
              </a:rPr>
              <a:t> partisan</a:t>
            </a:r>
            <a:endParaRPr lang="en-US" sz="2400" b="0" strike="noStrike" spc="-1" dirty="0">
              <a:solidFill>
                <a:srgbClr val="000000"/>
              </a:solidFill>
              <a:latin typeface="Calibri"/>
            </a:endParaRPr>
          </a:p>
          <a:p>
            <a:pPr>
              <a:lnSpc>
                <a:spcPct val="90000"/>
              </a:lnSpc>
              <a:spcBef>
                <a:spcPts val="1001"/>
              </a:spcBef>
              <a:tabLst>
                <a:tab pos="0" algn="l"/>
              </a:tabLst>
            </a:pPr>
            <a:endParaRPr lang="en-US" sz="2400" b="0" strike="noStrike" spc="-1" dirty="0">
              <a:solidFill>
                <a:srgbClr val="000000"/>
              </a:solidFill>
              <a:latin typeface="Calibri"/>
              <a:ea typeface="Source Han Sans CN"/>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7" name="Picture 2" descr="A close up of a map&#10;&#10;Description automatically generated"/>
          <p:cNvPicPr/>
          <p:nvPr/>
        </p:nvPicPr>
        <p:blipFill>
          <a:blip r:embed="rId2"/>
          <a:stretch/>
        </p:blipFill>
        <p:spPr>
          <a:xfrm>
            <a:off x="776160" y="190440"/>
            <a:ext cx="10639080" cy="6476760"/>
          </a:xfrm>
          <a:prstGeom prst="rect">
            <a:avLst/>
          </a:prstGeom>
          <a:ln w="0">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400" b="1" spc="-1" dirty="0">
                <a:solidFill>
                  <a:srgbClr val="C00000"/>
                </a:solidFill>
                <a:latin typeface="BIG CASLON MEDIUM" panose="02000603090000020003" pitchFamily="2" charset="-79"/>
                <a:cs typeface="BIG CASLON MEDIUM" panose="02000603090000020003" pitchFamily="2" charset="-79"/>
              </a:rPr>
              <a:t>Process: Redistricting Criteria</a:t>
            </a:r>
            <a:endParaRPr lang="en-US" sz="4400" b="0" strike="noStrike" spc="-1" dirty="0">
              <a:solidFill>
                <a:srgbClr val="C00000"/>
              </a:solidFill>
              <a:latin typeface="Calibri"/>
            </a:endParaRPr>
          </a:p>
        </p:txBody>
      </p:sp>
      <p:sp>
        <p:nvSpPr>
          <p:cNvPr id="126" name="TextShape 2"/>
          <p:cNvSpPr txBox="1"/>
          <p:nvPr/>
        </p:nvSpPr>
        <p:spPr>
          <a:xfrm>
            <a:off x="1394086" y="1825560"/>
            <a:ext cx="9959234" cy="4350960"/>
          </a:xfrm>
          <a:prstGeom prst="rect">
            <a:avLst/>
          </a:prstGeom>
          <a:noFill/>
          <a:ln w="0">
            <a:noFill/>
          </a:ln>
        </p:spPr>
        <p:txBody>
          <a:bodyPr>
            <a:noAutofit/>
          </a:bodyPr>
          <a:lstStyle/>
          <a:p>
            <a:pPr marL="360">
              <a:lnSpc>
                <a:spcPct val="90000"/>
              </a:lnSpc>
              <a:spcBef>
                <a:spcPts val="1001"/>
              </a:spcBef>
              <a:buClr>
                <a:srgbClr val="000000"/>
              </a:buClr>
            </a:pPr>
            <a:r>
              <a:rPr lang="en-US" sz="2800" b="0" strike="noStrike" spc="-1" dirty="0">
                <a:solidFill>
                  <a:srgbClr val="000000"/>
                </a:solidFill>
                <a:latin typeface="Calibri"/>
              </a:rPr>
              <a:t>The redistricting subcommittees of House and Senate Judiciary will review and adopt the criteria to be used in drawing maps. The two Houses usually differ on criteria.</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TextShape 1"/>
          <p:cNvSpPr txBox="1"/>
          <p:nvPr/>
        </p:nvSpPr>
        <p:spPr>
          <a:xfrm>
            <a:off x="838080" y="365040"/>
            <a:ext cx="10515240" cy="1325160"/>
          </a:xfrm>
          <a:prstGeom prst="rect">
            <a:avLst/>
          </a:prstGeom>
          <a:noFill/>
          <a:ln w="0">
            <a:noFill/>
          </a:ln>
        </p:spPr>
        <p:txBody>
          <a:bodyPr anchor="ctr">
            <a:noAutofit/>
          </a:bodyPr>
          <a:lstStyle/>
          <a:p>
            <a:endParaRPr lang="en-US" sz="1800" b="0" strike="noStrike" spc="-1">
              <a:solidFill>
                <a:srgbClr val="000000"/>
              </a:solidFill>
              <a:latin typeface="Calibri"/>
            </a:endParaRPr>
          </a:p>
        </p:txBody>
      </p:sp>
      <p:sp>
        <p:nvSpPr>
          <p:cNvPr id="229" name="TextShape 2"/>
          <p:cNvSpPr txBox="1"/>
          <p:nvPr/>
        </p:nvSpPr>
        <p:spPr>
          <a:xfrm>
            <a:off x="838080" y="1825560"/>
            <a:ext cx="10515240" cy="4350960"/>
          </a:xfrm>
          <a:prstGeom prst="rect">
            <a:avLst/>
          </a:prstGeom>
          <a:noFill/>
          <a:ln w="0">
            <a:noFill/>
          </a:ln>
        </p:spPr>
        <p:txBody>
          <a:bodyPr>
            <a:noAutofit/>
          </a:bodyPr>
          <a:lstStyle/>
          <a:p>
            <a:endParaRPr lang="en-US" sz="2800" b="0" strike="noStrike" spc="-1">
              <a:solidFill>
                <a:srgbClr val="000000"/>
              </a:solidFill>
              <a:latin typeface="Calibri"/>
            </a:endParaRPr>
          </a:p>
        </p:txBody>
      </p:sp>
      <p:pic>
        <p:nvPicPr>
          <p:cNvPr id="230" name="Picture 3"/>
          <p:cNvPicPr/>
          <p:nvPr/>
        </p:nvPicPr>
        <p:blipFill>
          <a:blip r:embed="rId2"/>
          <a:stretch/>
        </p:blipFill>
        <p:spPr>
          <a:xfrm>
            <a:off x="6720" y="-5000"/>
            <a:ext cx="12137760" cy="6857640"/>
          </a:xfrm>
          <a:prstGeom prst="rect">
            <a:avLst/>
          </a:prstGeom>
          <a:ln w="0">
            <a:noFill/>
          </a:ln>
        </p:spPr>
      </p:pic>
      <p:sp>
        <p:nvSpPr>
          <p:cNvPr id="231" name="CustomShape 3"/>
          <p:cNvSpPr/>
          <p:nvPr/>
        </p:nvSpPr>
        <p:spPr>
          <a:xfrm>
            <a:off x="838080" y="313560"/>
            <a:ext cx="4509360" cy="2099520"/>
          </a:xfrm>
          <a:prstGeom prst="rect">
            <a:avLst/>
          </a:prstGeom>
          <a:noFill/>
          <a:ln w="0">
            <a:solidFill>
              <a:schemeClr val="accent1"/>
            </a:solid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1800" b="0" strike="noStrike" spc="-1">
                <a:solidFill>
                  <a:srgbClr val="232323"/>
                </a:solidFill>
                <a:latin typeface="Roboto Condensed"/>
                <a:ea typeface="Times New Roman"/>
              </a:rPr>
              <a:t>“Bright’s new district also leaves out all of the area of House District 38, represented by Rep. Doug Brannon, R-Landrum.”</a:t>
            </a:r>
            <a:endParaRPr lang="en-US" sz="1800" b="0" strike="noStrike" spc="-1">
              <a:latin typeface="Arial"/>
            </a:endParaRPr>
          </a:p>
          <a:p>
            <a:pPr>
              <a:lnSpc>
                <a:spcPct val="100000"/>
              </a:lnSpc>
            </a:pPr>
            <a:r>
              <a:rPr lang="en-US" sz="1200" b="0" strike="noStrike" spc="-1">
                <a:solidFill>
                  <a:srgbClr val="232323"/>
                </a:solidFill>
                <a:latin typeface="Roboto Condensed"/>
                <a:ea typeface="Times New Roman"/>
              </a:rPr>
              <a:t>S. Largen, </a:t>
            </a:r>
            <a:r>
              <a:rPr lang="en-US" sz="1200" b="0" strike="noStrike" spc="-1">
                <a:solidFill>
                  <a:srgbClr val="232323"/>
                </a:solidFill>
                <a:latin typeface="Oswald"/>
                <a:ea typeface="Times New Roman"/>
              </a:rPr>
              <a:t>Bright, Greenville senator would trade portions of areas in Senate redistricting plan, GoUpstate.com (June 28, 2011) at </a:t>
            </a:r>
            <a:r>
              <a:rPr lang="en-US" sz="1200" b="0" u="sng" strike="noStrike" spc="-1">
                <a:solidFill>
                  <a:srgbClr val="0563C1"/>
                </a:solidFill>
                <a:uFillTx/>
                <a:latin typeface="Oswald"/>
                <a:ea typeface="Times New Roman"/>
                <a:hlinkClick r:id="rId3"/>
              </a:rPr>
              <a:t>https://www.goupstate.com/news/20110628/bright-greenville-senator-would-trade-portions-of-areas-in-senate-redistricting-plan</a:t>
            </a:r>
            <a:r>
              <a:rPr lang="en-US" sz="1200" b="0" strike="noStrike" spc="-1">
                <a:solidFill>
                  <a:srgbClr val="232323"/>
                </a:solidFill>
                <a:latin typeface="Oswald"/>
                <a:ea typeface="Times New Roman"/>
              </a:rPr>
              <a:t> </a:t>
            </a:r>
            <a:endParaRPr lang="en-US" sz="1200" b="0" strike="noStrike" spc="-1">
              <a:latin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TextShape 1"/>
          <p:cNvSpPr txBox="1"/>
          <p:nvPr/>
        </p:nvSpPr>
        <p:spPr>
          <a:xfrm>
            <a:off x="838080" y="365040"/>
            <a:ext cx="10515240" cy="1325160"/>
          </a:xfrm>
          <a:prstGeom prst="rect">
            <a:avLst/>
          </a:prstGeom>
          <a:noFill/>
          <a:ln w="0">
            <a:noFill/>
          </a:ln>
        </p:spPr>
        <p:txBody>
          <a:bodyPr anchor="ctr">
            <a:noAutofit/>
          </a:bodyPr>
          <a:lstStyle/>
          <a:p>
            <a:pPr>
              <a:lnSpc>
                <a:spcPct val="90000"/>
              </a:lnSpc>
            </a:pPr>
            <a:r>
              <a:rPr lang="en-US" sz="3600" b="1" strike="noStrike" spc="-1" dirty="0">
                <a:solidFill>
                  <a:srgbClr val="000000"/>
                </a:solidFill>
                <a:latin typeface="BIG CASLON MEDIUM" panose="02000603090000020003" pitchFamily="2" charset="-79"/>
                <a:cs typeface="BIG CASLON MEDIUM" panose="02000603090000020003" pitchFamily="2" charset="-79"/>
              </a:rPr>
              <a:t>Packing Districts by Ignoring Other Minority Groups</a:t>
            </a:r>
            <a:endParaRPr lang="en-US" sz="3600" b="0" strike="noStrike" spc="-1" dirty="0">
              <a:solidFill>
                <a:srgbClr val="000000"/>
              </a:solidFill>
              <a:latin typeface="Big Caslon Medium" panose="02000603090000020003" pitchFamily="2" charset="-79"/>
              <a:cs typeface="Big Caslon Medium" panose="02000603090000020003" pitchFamily="2" charset="-79"/>
            </a:endParaRPr>
          </a:p>
        </p:txBody>
      </p:sp>
      <p:pic>
        <p:nvPicPr>
          <p:cNvPr id="233" name="Content Placeholder 4" descr="Map&#10;&#10;Description automatically generated"/>
          <p:cNvPicPr/>
          <p:nvPr/>
        </p:nvPicPr>
        <p:blipFill>
          <a:blip r:embed="rId2"/>
          <a:stretch/>
        </p:blipFill>
        <p:spPr>
          <a:xfrm>
            <a:off x="5692680" y="2141640"/>
            <a:ext cx="6593400" cy="4350960"/>
          </a:xfrm>
          <a:prstGeom prst="rect">
            <a:avLst/>
          </a:prstGeom>
          <a:ln w="0">
            <a:noFill/>
          </a:ln>
        </p:spPr>
      </p:pic>
      <p:sp>
        <p:nvSpPr>
          <p:cNvPr id="234" name="CustomShape 2"/>
          <p:cNvSpPr/>
          <p:nvPr/>
        </p:nvSpPr>
        <p:spPr>
          <a:xfrm>
            <a:off x="901800" y="2141640"/>
            <a:ext cx="4145760" cy="4205160"/>
          </a:xfrm>
          <a:prstGeom prst="rect">
            <a:avLst/>
          </a:prstGeom>
          <a:noFill/>
          <a:ln w="0">
            <a:solidFill>
              <a:schemeClr val="accent1"/>
            </a:solid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1800" b="0" strike="noStrike" spc="-1" dirty="0">
                <a:solidFill>
                  <a:srgbClr val="000000"/>
                </a:solidFill>
                <a:latin typeface="Calibri"/>
              </a:rPr>
              <a:t>The 6</a:t>
            </a:r>
            <a:r>
              <a:rPr lang="en-US" sz="1800" b="0" strike="noStrike" spc="-1" baseline="30000" dirty="0">
                <a:solidFill>
                  <a:srgbClr val="000000"/>
                </a:solidFill>
                <a:latin typeface="Calibri"/>
              </a:rPr>
              <a:t>th</a:t>
            </a:r>
            <a:r>
              <a:rPr lang="en-US" sz="1800" b="0" strike="noStrike" spc="-1" dirty="0">
                <a:solidFill>
                  <a:srgbClr val="000000"/>
                </a:solidFill>
                <a:latin typeface="Calibri"/>
              </a:rPr>
              <a:t> Congressional District appears like a somewhat competitive district at 55 % </a:t>
            </a:r>
            <a:r>
              <a:rPr lang="en-US" sz="1800" b="0" strike="noStrike" spc="-1" dirty="0" err="1">
                <a:solidFill>
                  <a:srgbClr val="000000"/>
                </a:solidFill>
                <a:latin typeface="Calibri"/>
              </a:rPr>
              <a:t>NonHispanic</a:t>
            </a:r>
            <a:r>
              <a:rPr lang="en-US" sz="1800" b="0" strike="noStrike" spc="-1" dirty="0">
                <a:solidFill>
                  <a:srgbClr val="000000"/>
                </a:solidFill>
                <a:latin typeface="Calibri"/>
              </a:rPr>
              <a:t> BVAP. </a:t>
            </a:r>
            <a:endParaRPr lang="en-US" sz="1800" b="0" strike="noStrike" spc="-1" dirty="0">
              <a:latin typeface="Arial"/>
            </a:endParaRPr>
          </a:p>
          <a:p>
            <a:pPr>
              <a:lnSpc>
                <a:spcPct val="100000"/>
              </a:lnSpc>
            </a:pPr>
            <a:endParaRPr lang="en-US" sz="1800" b="0" strike="noStrike" spc="-1" dirty="0">
              <a:latin typeface="Arial"/>
            </a:endParaRPr>
          </a:p>
          <a:p>
            <a:pPr>
              <a:lnSpc>
                <a:spcPct val="100000"/>
              </a:lnSpc>
            </a:pPr>
            <a:r>
              <a:rPr lang="en-US" sz="1800" b="0" strike="noStrike" spc="-1" dirty="0">
                <a:solidFill>
                  <a:srgbClr val="000000"/>
                </a:solidFill>
                <a:latin typeface="Calibri"/>
              </a:rPr>
              <a:t>But the district’s VAP is 4 % Hispanic and 2 % Native American, Asian or Other Multi-Race.</a:t>
            </a:r>
            <a:endParaRPr lang="en-US" sz="1800" b="0" strike="noStrike" spc="-1" dirty="0">
              <a:latin typeface="Arial"/>
            </a:endParaRPr>
          </a:p>
          <a:p>
            <a:pPr>
              <a:lnSpc>
                <a:spcPct val="100000"/>
              </a:lnSpc>
            </a:pPr>
            <a:endParaRPr lang="en-US" sz="1800" b="0" strike="noStrike" spc="-1" dirty="0">
              <a:latin typeface="Arial"/>
            </a:endParaRPr>
          </a:p>
          <a:p>
            <a:pPr>
              <a:lnSpc>
                <a:spcPct val="100000"/>
              </a:lnSpc>
            </a:pPr>
            <a:r>
              <a:rPr lang="en-US" sz="1800" b="0" strike="noStrike" spc="-1" dirty="0">
                <a:solidFill>
                  <a:srgbClr val="000000"/>
                </a:solidFill>
                <a:latin typeface="Calibri"/>
              </a:rPr>
              <a:t>So, </a:t>
            </a:r>
            <a:r>
              <a:rPr lang="en-US" sz="1800" b="0" strike="noStrike" spc="-1" dirty="0" err="1">
                <a:solidFill>
                  <a:srgbClr val="000000"/>
                </a:solidFill>
                <a:latin typeface="Calibri"/>
              </a:rPr>
              <a:t>NonHispanic</a:t>
            </a:r>
            <a:r>
              <a:rPr lang="en-US" sz="1800" b="0" strike="noStrike" spc="-1" dirty="0">
                <a:solidFill>
                  <a:srgbClr val="000000"/>
                </a:solidFill>
                <a:latin typeface="Calibri"/>
              </a:rPr>
              <a:t> Whites are only 39 % of the VAP. </a:t>
            </a:r>
            <a:endParaRPr lang="en-US" sz="1800" b="0" strike="noStrike" spc="-1" dirty="0">
              <a:latin typeface="Arial"/>
            </a:endParaRPr>
          </a:p>
          <a:p>
            <a:pPr>
              <a:lnSpc>
                <a:spcPct val="100000"/>
              </a:lnSpc>
            </a:pPr>
            <a:endParaRPr lang="en-US" sz="1800" b="0" strike="noStrike" spc="-1" dirty="0">
              <a:latin typeface="Arial"/>
            </a:endParaRPr>
          </a:p>
          <a:p>
            <a:pPr>
              <a:lnSpc>
                <a:spcPct val="100000"/>
              </a:lnSpc>
            </a:pPr>
            <a:r>
              <a:rPr lang="en-US" sz="1800" b="0" strike="noStrike" spc="-1" dirty="0">
                <a:solidFill>
                  <a:srgbClr val="000000"/>
                </a:solidFill>
                <a:latin typeface="Calibri"/>
              </a:rPr>
              <a:t>This district is not narrowly tailored to provide minority voters with an opportunity to elect candidates of their choice.  </a:t>
            </a:r>
            <a:endParaRPr lang="en-US" sz="1800" b="0" strike="noStrike" spc="-1" dirty="0">
              <a:latin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FFFFFF">
            <a:alpha val="50000"/>
          </a:srgbClr>
        </a:solidFill>
        <a:effectLst/>
      </p:bgPr>
    </p:bg>
    <p:spTree>
      <p:nvGrpSpPr>
        <p:cNvPr id="1" name=""/>
        <p:cNvGrpSpPr/>
        <p:nvPr/>
      </p:nvGrpSpPr>
      <p:grpSpPr>
        <a:xfrm>
          <a:off x="0" y="0"/>
          <a:ext cx="0" cy="0"/>
          <a:chOff x="0" y="0"/>
          <a:chExt cx="0" cy="0"/>
        </a:xfrm>
      </p:grpSpPr>
      <p:pic>
        <p:nvPicPr>
          <p:cNvPr id="216" name="Picture 6" descr="Map&#10;&#10;Description automatically generated"/>
          <p:cNvPicPr>
            <a:picLocks noChangeAspect="1"/>
          </p:cNvPicPr>
          <p:nvPr/>
        </p:nvPicPr>
        <p:blipFill>
          <a:blip r:embed="rId2"/>
          <a:stretch/>
        </p:blipFill>
        <p:spPr>
          <a:xfrm>
            <a:off x="305398" y="2320242"/>
            <a:ext cx="5573268" cy="4048506"/>
          </a:xfrm>
          <a:prstGeom prst="rect">
            <a:avLst/>
          </a:prstGeom>
          <a:ln w="0">
            <a:noFill/>
          </a:ln>
        </p:spPr>
      </p:pic>
      <p:pic>
        <p:nvPicPr>
          <p:cNvPr id="217" name="Content Placeholder 4" descr="Map&#10;&#10;Description automatically generated"/>
          <p:cNvPicPr>
            <a:picLocks noChangeAspect="1"/>
          </p:cNvPicPr>
          <p:nvPr/>
        </p:nvPicPr>
        <p:blipFill>
          <a:blip r:embed="rId3"/>
          <a:stretch/>
        </p:blipFill>
        <p:spPr>
          <a:xfrm>
            <a:off x="6160850" y="2328530"/>
            <a:ext cx="5344668" cy="4112514"/>
          </a:xfrm>
          <a:prstGeom prst="rect">
            <a:avLst/>
          </a:prstGeom>
          <a:ln w="0">
            <a:noFill/>
          </a:ln>
        </p:spPr>
      </p:pic>
      <p:sp>
        <p:nvSpPr>
          <p:cNvPr id="218" name="TextShape 2"/>
          <p:cNvSpPr txBox="1"/>
          <p:nvPr/>
        </p:nvSpPr>
        <p:spPr>
          <a:xfrm>
            <a:off x="524656" y="606600"/>
            <a:ext cx="11137692" cy="1159560"/>
          </a:xfrm>
          <a:prstGeom prst="rect">
            <a:avLst/>
          </a:prstGeom>
          <a:noFill/>
          <a:ln w="0">
            <a:noFill/>
          </a:ln>
        </p:spPr>
        <p:txBody>
          <a:bodyPr anchor="ctr">
            <a:normAutofit/>
          </a:bodyPr>
          <a:lstStyle/>
          <a:p>
            <a:pPr algn="ctr">
              <a:lnSpc>
                <a:spcPct val="90000"/>
              </a:lnSpc>
            </a:pPr>
            <a:r>
              <a:rPr lang="en-US" sz="3200" b="1" strike="noStrike" spc="-1" dirty="0">
                <a:solidFill>
                  <a:srgbClr val="000000"/>
                </a:solidFill>
                <a:latin typeface="BIG CASLON MEDIUM" panose="02000603090000020003" pitchFamily="2" charset="-79"/>
                <a:cs typeface="BIG CASLON MEDIUM" panose="02000603090000020003" pitchFamily="2" charset="-79"/>
              </a:rPr>
              <a:t>Current Congressional Districts compared to </a:t>
            </a:r>
            <a:r>
              <a:rPr lang="en-US" sz="3200" b="1" spc="-1" dirty="0">
                <a:solidFill>
                  <a:srgbClr val="000000"/>
                </a:solidFill>
                <a:latin typeface="BIG CASLON MEDIUM" panose="02000603090000020003" pitchFamily="2" charset="-79"/>
                <a:cs typeface="BIG CASLON MEDIUM" panose="02000603090000020003" pitchFamily="2" charset="-79"/>
              </a:rPr>
              <a:t>LWVSC</a:t>
            </a:r>
            <a:r>
              <a:rPr lang="en-US" sz="3200" b="1" strike="noStrike" spc="-1" dirty="0">
                <a:solidFill>
                  <a:srgbClr val="000000"/>
                </a:solidFill>
                <a:latin typeface="BIG CASLON MEDIUM" panose="02000603090000020003" pitchFamily="2" charset="-79"/>
                <a:cs typeface="BIG CASLON MEDIUM" panose="02000603090000020003" pitchFamily="2" charset="-79"/>
              </a:rPr>
              <a:t> Exemplar</a:t>
            </a:r>
            <a:endParaRPr lang="en-US" sz="3200" b="0" strike="noStrike" spc="-1" dirty="0">
              <a:solidFill>
                <a:srgbClr val="000000"/>
              </a:solidFill>
              <a:latin typeface="Big Caslon Medium" panose="02000603090000020003" pitchFamily="2" charset="-79"/>
              <a:cs typeface="Big Caslon Medium" panose="02000603090000020003" pitchFamily="2" charset="-79"/>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FFFFFF">
            <a:alpha val="50000"/>
          </a:srgbClr>
        </a:solidFill>
        <a:effectLst/>
      </p:bgPr>
    </p:bg>
    <p:spTree>
      <p:nvGrpSpPr>
        <p:cNvPr id="1" name=""/>
        <p:cNvGrpSpPr/>
        <p:nvPr/>
      </p:nvGrpSpPr>
      <p:grpSpPr>
        <a:xfrm>
          <a:off x="0" y="0"/>
          <a:ext cx="0" cy="0"/>
          <a:chOff x="0" y="0"/>
          <a:chExt cx="0" cy="0"/>
        </a:xfrm>
      </p:grpSpPr>
      <p:sp>
        <p:nvSpPr>
          <p:cNvPr id="219" name="CustomShape 1"/>
          <p:cNvSpPr/>
          <p:nvPr/>
        </p:nvSpPr>
        <p:spPr>
          <a:xfrm>
            <a:off x="0" y="0"/>
            <a:ext cx="1218852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20" name="TextShape 2"/>
          <p:cNvSpPr txBox="1"/>
          <p:nvPr/>
        </p:nvSpPr>
        <p:spPr>
          <a:xfrm>
            <a:off x="93960" y="170280"/>
            <a:ext cx="11793239" cy="1328400"/>
          </a:xfrm>
          <a:prstGeom prst="rect">
            <a:avLst/>
          </a:prstGeom>
          <a:noFill/>
          <a:ln w="0">
            <a:noFill/>
          </a:ln>
        </p:spPr>
        <p:txBody>
          <a:bodyPr anchor="b">
            <a:normAutofit/>
          </a:bodyPr>
          <a:lstStyle/>
          <a:p>
            <a:pPr algn="ctr">
              <a:lnSpc>
                <a:spcPct val="90000"/>
              </a:lnSpc>
            </a:pPr>
            <a:r>
              <a:rPr lang="en-US" sz="3200" b="1" strike="noStrike" spc="-1" dirty="0">
                <a:solidFill>
                  <a:srgbClr val="000000"/>
                </a:solidFill>
                <a:latin typeface="BIG CASLON MEDIUM" panose="02000603090000020003" pitchFamily="2" charset="-79"/>
                <a:cs typeface="BIG CASLON MEDIUM" panose="02000603090000020003" pitchFamily="2" charset="-79"/>
              </a:rPr>
              <a:t>Current SC Senate Districts compared to LWVSC Exemplar</a:t>
            </a:r>
            <a:endParaRPr lang="en-US" sz="3200" b="0" strike="noStrike" spc="-1" dirty="0">
              <a:solidFill>
                <a:srgbClr val="000000"/>
              </a:solidFill>
              <a:latin typeface="Big Caslon Medium" panose="02000603090000020003" pitchFamily="2" charset="-79"/>
              <a:cs typeface="Big Caslon Medium" panose="02000603090000020003" pitchFamily="2" charset="-79"/>
            </a:endParaRPr>
          </a:p>
        </p:txBody>
      </p:sp>
      <p:pic>
        <p:nvPicPr>
          <p:cNvPr id="221" name="Content Placeholder 10" descr="Map&#10;&#10;Description automatically generated"/>
          <p:cNvPicPr/>
          <p:nvPr/>
        </p:nvPicPr>
        <p:blipFill>
          <a:blip r:embed="rId2"/>
          <a:srcRect l="430" r="4"/>
          <a:stretch/>
        </p:blipFill>
        <p:spPr>
          <a:xfrm>
            <a:off x="93960" y="2201400"/>
            <a:ext cx="6373080" cy="4272120"/>
          </a:xfrm>
          <a:prstGeom prst="rect">
            <a:avLst/>
          </a:prstGeom>
          <a:ln w="0">
            <a:noFill/>
          </a:ln>
        </p:spPr>
      </p:pic>
      <p:pic>
        <p:nvPicPr>
          <p:cNvPr id="222" name="Picture 13" descr="Map&#10;&#10;Description automatically generated"/>
          <p:cNvPicPr/>
          <p:nvPr/>
        </p:nvPicPr>
        <p:blipFill>
          <a:blip r:embed="rId3"/>
          <a:srcRect r="-3" b="6892"/>
          <a:stretch/>
        </p:blipFill>
        <p:spPr>
          <a:xfrm>
            <a:off x="5890680" y="2201400"/>
            <a:ext cx="6207120" cy="4160880"/>
          </a:xfrm>
          <a:prstGeom prst="rect">
            <a:avLst/>
          </a:prstGeom>
          <a:ln w="0">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FFFFFF">
            <a:alpha val="50000"/>
          </a:srgbClr>
        </a:solidFill>
        <a:effectLst/>
      </p:bgPr>
    </p:bg>
    <p:spTree>
      <p:nvGrpSpPr>
        <p:cNvPr id="1" name=""/>
        <p:cNvGrpSpPr/>
        <p:nvPr/>
      </p:nvGrpSpPr>
      <p:grpSpPr>
        <a:xfrm>
          <a:off x="0" y="0"/>
          <a:ext cx="0" cy="0"/>
          <a:chOff x="0" y="0"/>
          <a:chExt cx="0" cy="0"/>
        </a:xfrm>
      </p:grpSpPr>
      <p:pic>
        <p:nvPicPr>
          <p:cNvPr id="224" name="Picture 6" descr="Map&#10;&#10;Description automatically generated"/>
          <p:cNvPicPr>
            <a:picLocks noChangeAspect="1"/>
          </p:cNvPicPr>
          <p:nvPr/>
        </p:nvPicPr>
        <p:blipFill>
          <a:blip r:embed="rId2"/>
          <a:srcRect b="2840"/>
          <a:stretch/>
        </p:blipFill>
        <p:spPr>
          <a:xfrm>
            <a:off x="198442" y="1932120"/>
            <a:ext cx="6149594" cy="4126392"/>
          </a:xfrm>
          <a:prstGeom prst="rect">
            <a:avLst/>
          </a:prstGeom>
          <a:ln w="0">
            <a:noFill/>
          </a:ln>
        </p:spPr>
      </p:pic>
      <p:sp>
        <p:nvSpPr>
          <p:cNvPr id="225" name="TextShape 2"/>
          <p:cNvSpPr txBox="1"/>
          <p:nvPr/>
        </p:nvSpPr>
        <p:spPr>
          <a:xfrm>
            <a:off x="870120" y="606600"/>
            <a:ext cx="10451160" cy="777960"/>
          </a:xfrm>
          <a:prstGeom prst="rect">
            <a:avLst/>
          </a:prstGeom>
          <a:noFill/>
          <a:ln w="0">
            <a:noFill/>
          </a:ln>
        </p:spPr>
        <p:txBody>
          <a:bodyPr anchor="ctr">
            <a:normAutofit fontScale="97500"/>
          </a:bodyPr>
          <a:lstStyle/>
          <a:p>
            <a:pPr algn="ctr">
              <a:lnSpc>
                <a:spcPct val="90000"/>
              </a:lnSpc>
            </a:pPr>
            <a:r>
              <a:rPr lang="en-US" sz="3200" b="1" strike="noStrike" spc="-1" dirty="0">
                <a:solidFill>
                  <a:srgbClr val="000000"/>
                </a:solidFill>
                <a:latin typeface="BIG CASLON MEDIUM" panose="02000603090000020003" pitchFamily="2" charset="-79"/>
                <a:cs typeface="BIG CASLON MEDIUM" panose="02000603090000020003" pitchFamily="2" charset="-79"/>
              </a:rPr>
              <a:t>Current SC House plan compared to LWVSC Exemplar</a:t>
            </a:r>
            <a:endParaRPr lang="en-US" sz="3200" b="0" strike="noStrike" spc="-1" dirty="0">
              <a:solidFill>
                <a:srgbClr val="000000"/>
              </a:solidFill>
              <a:latin typeface="Big Caslon Medium" panose="02000603090000020003" pitchFamily="2" charset="-79"/>
              <a:cs typeface="Big Caslon Medium" panose="02000603090000020003" pitchFamily="2" charset="-79"/>
            </a:endParaRPr>
          </a:p>
        </p:txBody>
      </p:sp>
      <p:pic>
        <p:nvPicPr>
          <p:cNvPr id="226" name="Content Placeholder 15" descr="Map&#10;&#10;Description automatically generated"/>
          <p:cNvPicPr>
            <a:picLocks noChangeAspect="1"/>
          </p:cNvPicPr>
          <p:nvPr/>
        </p:nvPicPr>
        <p:blipFill>
          <a:blip r:embed="rId3"/>
          <a:stretch/>
        </p:blipFill>
        <p:spPr>
          <a:xfrm>
            <a:off x="6338883" y="2111741"/>
            <a:ext cx="5654675" cy="4259580"/>
          </a:xfrm>
          <a:prstGeom prst="rect">
            <a:avLst/>
          </a:prstGeom>
          <a:ln w="0">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TextShape 1"/>
          <p:cNvSpPr txBox="1"/>
          <p:nvPr/>
        </p:nvSpPr>
        <p:spPr>
          <a:xfrm>
            <a:off x="889001" y="1473343"/>
            <a:ext cx="10515240" cy="1325160"/>
          </a:xfrm>
          <a:prstGeom prst="rect">
            <a:avLst/>
          </a:prstGeom>
          <a:noFill/>
          <a:ln w="0">
            <a:noFill/>
          </a:ln>
        </p:spPr>
        <p:txBody>
          <a:bodyPr anchor="ctr">
            <a:noAutofit/>
          </a:bodyPr>
          <a:lstStyle/>
          <a:p>
            <a:pPr>
              <a:lnSpc>
                <a:spcPct val="90000"/>
              </a:lnSpc>
            </a:pPr>
            <a:endParaRPr lang="en-US" sz="4400" b="0" strike="noStrike" spc="-1" dirty="0">
              <a:solidFill>
                <a:srgbClr val="000000"/>
              </a:solidFill>
              <a:latin typeface="Calibri"/>
            </a:endParaRPr>
          </a:p>
        </p:txBody>
      </p:sp>
      <p:sp>
        <p:nvSpPr>
          <p:cNvPr id="4" name="Content Placeholder 3">
            <a:extLst>
              <a:ext uri="{FF2B5EF4-FFF2-40B4-BE49-F238E27FC236}">
                <a16:creationId xmlns:a16="http://schemas.microsoft.com/office/drawing/2014/main" id="{C00C5A2B-38B1-544F-A58D-6453DF47A5D2}"/>
              </a:ext>
            </a:extLst>
          </p:cNvPr>
          <p:cNvSpPr>
            <a:spLocks noGrp="1"/>
          </p:cNvSpPr>
          <p:nvPr>
            <p:ph sz="half" idx="4294967295"/>
          </p:nvPr>
        </p:nvSpPr>
        <p:spPr>
          <a:xfrm>
            <a:off x="1528997" y="1731962"/>
            <a:ext cx="10663003" cy="1697038"/>
          </a:xfrm>
        </p:spPr>
        <p:txBody>
          <a:bodyPr>
            <a:noAutofit/>
          </a:bodyPr>
          <a:lstStyle/>
          <a:p>
            <a:pPr marL="360" indent="0">
              <a:lnSpc>
                <a:spcPct val="90000"/>
              </a:lnSpc>
              <a:spcBef>
                <a:spcPts val="1001"/>
              </a:spcBef>
              <a:buClr>
                <a:srgbClr val="000000"/>
              </a:buClr>
              <a:buNone/>
            </a:pPr>
            <a:r>
              <a:rPr lang="en-US" sz="2000" spc="-1" dirty="0">
                <a:solidFill>
                  <a:srgbClr val="000000"/>
                </a:solidFill>
                <a:latin typeface="Calibri" panose="020F0502020204030204" pitchFamily="34" charset="0"/>
                <a:cs typeface="Calibri" panose="020F0502020204030204" pitchFamily="34" charset="0"/>
              </a:rPr>
              <a:t>As soon as the PL 94-171 is loaded onto computers, staff and members will one-by-one or by delegation retreat to the Map Rooms to draw maps using Caliper’s </a:t>
            </a:r>
            <a:r>
              <a:rPr lang="en-US" sz="2000" spc="-1" dirty="0" err="1">
                <a:solidFill>
                  <a:srgbClr val="000000"/>
                </a:solidFill>
                <a:latin typeface="Calibri" panose="020F0502020204030204" pitchFamily="34" charset="0"/>
                <a:cs typeface="Calibri" panose="020F0502020204030204" pitchFamily="34" charset="0"/>
              </a:rPr>
              <a:t>Maptitude</a:t>
            </a:r>
            <a:r>
              <a:rPr lang="en-US" sz="2000" spc="-1" dirty="0">
                <a:solidFill>
                  <a:srgbClr val="000000"/>
                </a:solidFill>
                <a:latin typeface="Calibri" panose="020F0502020204030204" pitchFamily="34" charset="0"/>
                <a:cs typeface="Calibri" panose="020F0502020204030204" pitchFamily="34" charset="0"/>
              </a:rPr>
              <a:t> for Redistricting software.</a:t>
            </a:r>
          </a:p>
        </p:txBody>
      </p:sp>
      <p:sp>
        <p:nvSpPr>
          <p:cNvPr id="5" name="Text Placeholder 4">
            <a:extLst>
              <a:ext uri="{FF2B5EF4-FFF2-40B4-BE49-F238E27FC236}">
                <a16:creationId xmlns:a16="http://schemas.microsoft.com/office/drawing/2014/main" id="{A56ED7F4-4618-EB43-9DBC-B8BF24411D61}"/>
              </a:ext>
            </a:extLst>
          </p:cNvPr>
          <p:cNvSpPr>
            <a:spLocks noGrp="1"/>
          </p:cNvSpPr>
          <p:nvPr>
            <p:ph type="body" sz="quarter" idx="4294967295"/>
          </p:nvPr>
        </p:nvSpPr>
        <p:spPr>
          <a:xfrm>
            <a:off x="1725481" y="2948993"/>
            <a:ext cx="6264275" cy="685800"/>
          </a:xfrm>
        </p:spPr>
        <p:txBody>
          <a:bodyPr>
            <a:noAutofit/>
          </a:bodyPr>
          <a:lstStyle/>
          <a:p>
            <a:pPr marL="0" indent="0">
              <a:buNone/>
            </a:pPr>
            <a:r>
              <a:rPr lang="en-US" sz="3600" dirty="0">
                <a:solidFill>
                  <a:srgbClr val="C00000"/>
                </a:solidFill>
                <a:latin typeface="Big Caslon Medium" panose="02000603090000020003" pitchFamily="2" charset="-79"/>
                <a:cs typeface="Big Caslon Medium" panose="02000603090000020003" pitchFamily="2" charset="-79"/>
              </a:rPr>
              <a:t>Who’s in Charge?</a:t>
            </a:r>
          </a:p>
        </p:txBody>
      </p:sp>
      <p:sp>
        <p:nvSpPr>
          <p:cNvPr id="6" name="Content Placeholder 5">
            <a:extLst>
              <a:ext uri="{FF2B5EF4-FFF2-40B4-BE49-F238E27FC236}">
                <a16:creationId xmlns:a16="http://schemas.microsoft.com/office/drawing/2014/main" id="{FFD46108-DDAE-DB46-80C3-763D4872BFCC}"/>
              </a:ext>
            </a:extLst>
          </p:cNvPr>
          <p:cNvSpPr>
            <a:spLocks noGrp="1"/>
          </p:cNvSpPr>
          <p:nvPr>
            <p:ph sz="quarter" idx="4294967295"/>
          </p:nvPr>
        </p:nvSpPr>
        <p:spPr>
          <a:xfrm>
            <a:off x="1301645" y="3681270"/>
            <a:ext cx="9988446" cy="1703387"/>
          </a:xfrm>
        </p:spPr>
        <p:txBody>
          <a:bodyPr>
            <a:noAutofit/>
          </a:bodyPr>
          <a:lstStyle/>
          <a:p>
            <a:pPr lvl="1" indent="-228240">
              <a:lnSpc>
                <a:spcPct val="90000"/>
              </a:lnSpc>
              <a:spcBef>
                <a:spcPts val="499"/>
              </a:spcBef>
              <a:buClr>
                <a:srgbClr val="000000"/>
              </a:buClr>
              <a:buFont typeface="Arial"/>
              <a:buChar char="•"/>
            </a:pPr>
            <a:r>
              <a:rPr lang="en-US" sz="2000" spc="-1" dirty="0">
                <a:solidFill>
                  <a:srgbClr val="000000"/>
                </a:solidFill>
                <a:latin typeface="Calibri" panose="020F0502020204030204" pitchFamily="34" charset="0"/>
                <a:cs typeface="Calibri" panose="020F0502020204030204" pitchFamily="34" charset="0"/>
              </a:rPr>
              <a:t>House</a:t>
            </a:r>
            <a:endParaRPr lang="en-US" sz="2400" spc="-1" dirty="0">
              <a:solidFill>
                <a:srgbClr val="000000"/>
              </a:solidFill>
              <a:latin typeface="Calibri" panose="020F0502020204030204" pitchFamily="34" charset="0"/>
              <a:cs typeface="Calibri" panose="020F0502020204030204" pitchFamily="34" charset="0"/>
            </a:endParaRPr>
          </a:p>
          <a:p>
            <a:pPr lvl="2" indent="-228240">
              <a:lnSpc>
                <a:spcPct val="90000"/>
              </a:lnSpc>
              <a:spcBef>
                <a:spcPts val="499"/>
              </a:spcBef>
              <a:buClr>
                <a:srgbClr val="000000"/>
              </a:buClr>
              <a:buFont typeface="Arial"/>
              <a:buChar char="•"/>
            </a:pPr>
            <a:r>
              <a:rPr lang="en-US" sz="1800" spc="-1" dirty="0">
                <a:solidFill>
                  <a:srgbClr val="000000"/>
                </a:solidFill>
                <a:latin typeface="Calibri" panose="020F0502020204030204" pitchFamily="34" charset="0"/>
                <a:cs typeface="Calibri" panose="020F0502020204030204" pitchFamily="34" charset="0"/>
              </a:rPr>
              <a:t>Judiciary Cttee., Elections Laws Subcommittee, Rep. Wallace H. “Jay” Jordan, Jr., Chair</a:t>
            </a:r>
          </a:p>
          <a:p>
            <a:pPr lvl="2" indent="-228240">
              <a:lnSpc>
                <a:spcPct val="90000"/>
              </a:lnSpc>
              <a:spcBef>
                <a:spcPts val="499"/>
              </a:spcBef>
              <a:buClr>
                <a:srgbClr val="000000"/>
              </a:buClr>
              <a:buFont typeface="Arial"/>
              <a:buChar char="•"/>
            </a:pPr>
            <a:r>
              <a:rPr lang="en-US" sz="1800" spc="-1" dirty="0">
                <a:solidFill>
                  <a:srgbClr val="000000"/>
                </a:solidFill>
                <a:latin typeface="Calibri" panose="020F0502020204030204" pitchFamily="34" charset="0"/>
                <a:cs typeface="Calibri" panose="020F0502020204030204" pitchFamily="34" charset="0"/>
              </a:rPr>
              <a:t>Staff: Patrick Dennis, General Counsel</a:t>
            </a:r>
          </a:p>
          <a:p>
            <a:pPr lvl="1" indent="-228240">
              <a:lnSpc>
                <a:spcPct val="90000"/>
              </a:lnSpc>
              <a:spcBef>
                <a:spcPts val="499"/>
              </a:spcBef>
              <a:buClr>
                <a:srgbClr val="000000"/>
              </a:buClr>
              <a:buFont typeface="Arial"/>
              <a:buChar char="•"/>
            </a:pPr>
            <a:r>
              <a:rPr lang="en-US" sz="2000" spc="-1" dirty="0">
                <a:solidFill>
                  <a:srgbClr val="000000"/>
                </a:solidFill>
                <a:latin typeface="Calibri" panose="020F0502020204030204" pitchFamily="34" charset="0"/>
                <a:cs typeface="Calibri" panose="020F0502020204030204" pitchFamily="34" charset="0"/>
              </a:rPr>
              <a:t>Senate</a:t>
            </a:r>
          </a:p>
          <a:p>
            <a:pPr lvl="2" indent="-228240">
              <a:lnSpc>
                <a:spcPct val="90000"/>
              </a:lnSpc>
              <a:spcBef>
                <a:spcPts val="499"/>
              </a:spcBef>
              <a:buClr>
                <a:srgbClr val="000000"/>
              </a:buClr>
              <a:buFont typeface="Arial"/>
              <a:buChar char="•"/>
            </a:pPr>
            <a:r>
              <a:rPr lang="en-US" sz="1800" dirty="0">
                <a:latin typeface="Calibri" panose="020F0502020204030204" pitchFamily="34" charset="0"/>
                <a:cs typeface="Calibri" panose="020F0502020204030204" pitchFamily="34" charset="0"/>
              </a:rPr>
              <a:t>Judiciary Committee, Reapportionment Subcommittee, TBD</a:t>
            </a:r>
          </a:p>
          <a:p>
            <a:pPr lvl="2" indent="-228240">
              <a:lnSpc>
                <a:spcPct val="90000"/>
              </a:lnSpc>
              <a:spcBef>
                <a:spcPts val="499"/>
              </a:spcBef>
              <a:buClr>
                <a:srgbClr val="000000"/>
              </a:buClr>
              <a:buFont typeface="Arial"/>
              <a:buChar char="•"/>
            </a:pPr>
            <a:r>
              <a:rPr lang="en-US" sz="1800" spc="-1" dirty="0">
                <a:solidFill>
                  <a:srgbClr val="000000"/>
                </a:solidFill>
                <a:latin typeface="Calibri" panose="020F0502020204030204" pitchFamily="34" charset="0"/>
                <a:cs typeface="Calibri" panose="020F0502020204030204" pitchFamily="34" charset="0"/>
              </a:rPr>
              <a:t>Staff:  Andy </a:t>
            </a:r>
            <a:r>
              <a:rPr lang="en-US" sz="1800" spc="-1" dirty="0" err="1">
                <a:solidFill>
                  <a:srgbClr val="000000"/>
                </a:solidFill>
                <a:latin typeface="Calibri" panose="020F0502020204030204" pitchFamily="34" charset="0"/>
                <a:cs typeface="Calibri" panose="020F0502020204030204" pitchFamily="34" charset="0"/>
              </a:rPr>
              <a:t>Fiffick</a:t>
            </a:r>
            <a:r>
              <a:rPr lang="en-US" sz="1800" spc="-1" dirty="0">
                <a:solidFill>
                  <a:srgbClr val="000000"/>
                </a:solidFill>
                <a:latin typeface="Calibri" panose="020F0502020204030204" pitchFamily="34" charset="0"/>
                <a:cs typeface="Calibri" panose="020F0502020204030204" pitchFamily="34" charset="0"/>
              </a:rPr>
              <a:t>, Chief of Staff</a:t>
            </a:r>
          </a:p>
          <a:p>
            <a:pPr lvl="3" indent="-228240">
              <a:lnSpc>
                <a:spcPct val="90000"/>
              </a:lnSpc>
              <a:spcBef>
                <a:spcPts val="499"/>
              </a:spcBef>
              <a:buClr>
                <a:srgbClr val="000000"/>
              </a:buClr>
              <a:buFont typeface="Arial"/>
              <a:buChar char="•"/>
            </a:pPr>
            <a:r>
              <a:rPr lang="en-US" sz="1800" spc="-1" dirty="0">
                <a:solidFill>
                  <a:srgbClr val="000000"/>
                </a:solidFill>
                <a:latin typeface="Calibri" panose="020F0502020204030204" pitchFamily="34" charset="0"/>
                <a:cs typeface="Calibri" panose="020F0502020204030204" pitchFamily="34" charset="0"/>
              </a:rPr>
              <a:t>Charles </a:t>
            </a:r>
            <a:r>
              <a:rPr lang="en-US" sz="1800" spc="-1" dirty="0" err="1">
                <a:solidFill>
                  <a:srgbClr val="000000"/>
                </a:solidFill>
                <a:latin typeface="Calibri" panose="020F0502020204030204" pitchFamily="34" charset="0"/>
                <a:cs typeface="Calibri" panose="020F0502020204030204" pitchFamily="34" charset="0"/>
              </a:rPr>
              <a:t>Terrini</a:t>
            </a:r>
            <a:r>
              <a:rPr lang="en-US" sz="1800" spc="-1" dirty="0">
                <a:solidFill>
                  <a:srgbClr val="000000"/>
                </a:solidFill>
                <a:latin typeface="Calibri" panose="020F0502020204030204" pitchFamily="34" charset="0"/>
                <a:cs typeface="Calibri" panose="020F0502020204030204" pitchFamily="34" charset="0"/>
              </a:rPr>
              <a:t>, attorney</a:t>
            </a:r>
          </a:p>
          <a:p>
            <a:pPr lvl="3" indent="-228240">
              <a:lnSpc>
                <a:spcPct val="90000"/>
              </a:lnSpc>
              <a:spcBef>
                <a:spcPts val="499"/>
              </a:spcBef>
              <a:buClr>
                <a:srgbClr val="000000"/>
              </a:buClr>
              <a:buFont typeface="Arial"/>
              <a:buChar char="•"/>
            </a:pPr>
            <a:r>
              <a:rPr lang="en-US" sz="1800" spc="-1" dirty="0">
                <a:solidFill>
                  <a:srgbClr val="000000"/>
                </a:solidFill>
                <a:latin typeface="Calibri" panose="020F0502020204030204" pitchFamily="34" charset="0"/>
                <a:cs typeface="Calibri" panose="020F0502020204030204" pitchFamily="34" charset="0"/>
              </a:rPr>
              <a:t>Will Roberts, demographer </a:t>
            </a:r>
          </a:p>
        </p:txBody>
      </p:sp>
      <p:sp>
        <p:nvSpPr>
          <p:cNvPr id="7" name="TextBox 6">
            <a:extLst>
              <a:ext uri="{FF2B5EF4-FFF2-40B4-BE49-F238E27FC236}">
                <a16:creationId xmlns:a16="http://schemas.microsoft.com/office/drawing/2014/main" id="{1500EB85-8837-5E48-8D54-A04FFACC553E}"/>
              </a:ext>
            </a:extLst>
          </p:cNvPr>
          <p:cNvSpPr txBox="1"/>
          <p:nvPr/>
        </p:nvSpPr>
        <p:spPr>
          <a:xfrm>
            <a:off x="2203554" y="749508"/>
            <a:ext cx="8184629" cy="769441"/>
          </a:xfrm>
          <a:prstGeom prst="rect">
            <a:avLst/>
          </a:prstGeom>
          <a:noFill/>
        </p:spPr>
        <p:txBody>
          <a:bodyPr wrap="square" rtlCol="0">
            <a:spAutoFit/>
          </a:bodyPr>
          <a:lstStyle/>
          <a:p>
            <a:pPr algn="ctr"/>
            <a:r>
              <a:rPr lang="en-US" sz="4400" b="1" spc="-1" dirty="0">
                <a:solidFill>
                  <a:srgbClr val="C00000"/>
                </a:solidFill>
                <a:latin typeface="BIG CASLON MEDIUM" panose="02000603090000020003" pitchFamily="2" charset="-79"/>
                <a:cs typeface="BIG CASLON MEDIUM" panose="02000603090000020003" pitchFamily="2" charset="-79"/>
              </a:rPr>
              <a:t>Process: Drawing the Maps</a:t>
            </a:r>
            <a:endParaRPr lang="en-US" sz="4400" dirty="0">
              <a:solidFill>
                <a:srgbClr val="C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CustomShape 1"/>
          <p:cNvSpPr/>
          <p:nvPr/>
        </p:nvSpPr>
        <p:spPr>
          <a:xfrm>
            <a:off x="1209600" y="3314880"/>
            <a:ext cx="9820080" cy="1456920"/>
          </a:xfrm>
          <a:prstGeom prst="roundRect">
            <a:avLst>
              <a:gd name="adj" fmla="val 16667"/>
            </a:avLst>
          </a:prstGeom>
          <a:solidFill>
            <a:schemeClr val="accent1">
              <a:alpha val="50000"/>
            </a:schemeClr>
          </a:solidFill>
          <a:ln>
            <a:solidFill>
              <a:srgbClr val="325490"/>
            </a:solidFill>
          </a:ln>
        </p:spPr>
        <p:style>
          <a:lnRef idx="2">
            <a:schemeClr val="accent1">
              <a:shade val="50000"/>
            </a:schemeClr>
          </a:lnRef>
          <a:fillRef idx="1">
            <a:schemeClr val="accent1"/>
          </a:fillRef>
          <a:effectRef idx="0">
            <a:schemeClr val="accent1"/>
          </a:effectRef>
          <a:fontRef idx="minor"/>
        </p:style>
      </p:sp>
      <p:sp>
        <p:nvSpPr>
          <p:cNvPr id="130" name="TextShape 2"/>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Process: Public Hearings</a:t>
            </a:r>
            <a:endParaRPr lang="en-US" sz="4400" b="0" strike="noStrike" spc="-1" dirty="0">
              <a:solidFill>
                <a:srgbClr val="C00000"/>
              </a:solidFill>
              <a:latin typeface="Big Caslon Medium" panose="02000603090000020003" pitchFamily="2" charset="-79"/>
              <a:cs typeface="Big Caslon Medium" panose="02000603090000020003" pitchFamily="2" charset="-79"/>
            </a:endParaRPr>
          </a:p>
        </p:txBody>
      </p:sp>
      <p:sp>
        <p:nvSpPr>
          <p:cNvPr id="131" name="TextShape 3"/>
          <p:cNvSpPr txBox="1"/>
          <p:nvPr/>
        </p:nvSpPr>
        <p:spPr>
          <a:xfrm>
            <a:off x="838080" y="1825560"/>
            <a:ext cx="10515240" cy="4350960"/>
          </a:xfrm>
          <a:prstGeom prst="rect">
            <a:avLst/>
          </a:prstGeom>
          <a:noFill/>
          <a:ln w="0">
            <a:noFill/>
          </a:ln>
        </p:spPr>
        <p:txBody>
          <a:bodyPr>
            <a:noAutofit/>
          </a:bodyPr>
          <a:lstStyle/>
          <a:p>
            <a:pPr marL="360">
              <a:lnSpc>
                <a:spcPct val="90000"/>
              </a:lnSpc>
              <a:spcBef>
                <a:spcPts val="1001"/>
              </a:spcBef>
              <a:buClr>
                <a:srgbClr val="000000"/>
              </a:buClr>
            </a:pPr>
            <a:r>
              <a:rPr lang="en-US" sz="2800" b="0" strike="noStrike" spc="-1" dirty="0">
                <a:solidFill>
                  <a:srgbClr val="000000"/>
                </a:solidFill>
                <a:latin typeface="Calibri" panose="020F0502020204030204" pitchFamily="34" charset="0"/>
                <a:cs typeface="Calibri" panose="020F0502020204030204" pitchFamily="34" charset="0"/>
              </a:rPr>
              <a:t>The Redistricting committees typically hold public hearings around the state to hear from voters about desires, communities of interest and so forth.</a:t>
            </a:r>
          </a:p>
          <a:p>
            <a:pPr>
              <a:lnSpc>
                <a:spcPct val="90000"/>
              </a:lnSpc>
              <a:spcBef>
                <a:spcPts val="1001"/>
              </a:spcBef>
            </a:pPr>
            <a:endParaRPr lang="en-US" sz="2800" b="0" strike="noStrike" spc="-1" dirty="0">
              <a:solidFill>
                <a:srgbClr val="000000"/>
              </a:solidFill>
              <a:latin typeface="Calibri"/>
            </a:endParaRPr>
          </a:p>
          <a:p>
            <a:pPr algn="ctr">
              <a:lnSpc>
                <a:spcPct val="90000"/>
              </a:lnSpc>
              <a:spcBef>
                <a:spcPts val="1001"/>
              </a:spcBef>
              <a:tabLst>
                <a:tab pos="0" algn="l"/>
              </a:tabLst>
            </a:pPr>
            <a:r>
              <a:rPr lang="en-US" sz="2800" b="0" i="1" strike="noStrike" spc="-1" dirty="0">
                <a:solidFill>
                  <a:srgbClr val="000000"/>
                </a:solidFill>
                <a:latin typeface="Calibri"/>
              </a:rPr>
              <a:t>Watch for: The lateness of redistricting data in 2021 </a:t>
            </a:r>
          </a:p>
          <a:p>
            <a:pPr algn="ctr">
              <a:lnSpc>
                <a:spcPct val="90000"/>
              </a:lnSpc>
              <a:spcBef>
                <a:spcPts val="1001"/>
              </a:spcBef>
              <a:tabLst>
                <a:tab pos="0" algn="l"/>
              </a:tabLst>
            </a:pPr>
            <a:r>
              <a:rPr lang="en-US" sz="2800" b="0" i="1" strike="noStrike" spc="-1" dirty="0">
                <a:solidFill>
                  <a:srgbClr val="000000"/>
                </a:solidFill>
                <a:latin typeface="Calibri"/>
              </a:rPr>
              <a:t>may result in fewer public hearings.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000" b="1" strike="noStrike" spc="-1" dirty="0">
                <a:solidFill>
                  <a:srgbClr val="C00000"/>
                </a:solidFill>
                <a:latin typeface="BIG CASLON MEDIUM" panose="02000603090000020003" pitchFamily="2" charset="-79"/>
                <a:cs typeface="BIG CASLON MEDIUM" panose="02000603090000020003" pitchFamily="2" charset="-79"/>
              </a:rPr>
              <a:t>Process: Submission of Plans by Other Parties</a:t>
            </a:r>
            <a:endParaRPr lang="en-US" sz="4000" b="0" strike="noStrike" spc="-1" dirty="0">
              <a:solidFill>
                <a:srgbClr val="C00000"/>
              </a:solidFill>
              <a:latin typeface="Big Caslon Medium" panose="02000603090000020003" pitchFamily="2" charset="-79"/>
              <a:cs typeface="Big Caslon Medium" panose="02000603090000020003" pitchFamily="2" charset="-79"/>
            </a:endParaRPr>
          </a:p>
        </p:txBody>
      </p:sp>
      <p:sp>
        <p:nvSpPr>
          <p:cNvPr id="133" name="TextShape 2"/>
          <p:cNvSpPr txBox="1"/>
          <p:nvPr/>
        </p:nvSpPr>
        <p:spPr>
          <a:xfrm>
            <a:off x="838080" y="1825560"/>
            <a:ext cx="10515240" cy="4350960"/>
          </a:xfrm>
          <a:prstGeom prst="rect">
            <a:avLst/>
          </a:prstGeom>
          <a:noFill/>
          <a:ln w="0">
            <a:noFill/>
          </a:ln>
        </p:spPr>
        <p:txBody>
          <a:bodyPr>
            <a:normAutofit lnSpcReduction="10000"/>
          </a:bodyPr>
          <a:lstStyle/>
          <a:p>
            <a:pPr marL="457200" indent="-457200">
              <a:lnSpc>
                <a:spcPct val="90000"/>
              </a:lnSpc>
              <a:spcBef>
                <a:spcPts val="1001"/>
              </a:spcBef>
              <a:buFont typeface="Arial" panose="020B0604020202020204" pitchFamily="34" charset="0"/>
              <a:buChar char="•"/>
              <a:tabLst>
                <a:tab pos="0" algn="l"/>
              </a:tabLst>
            </a:pPr>
            <a:r>
              <a:rPr lang="en-US" sz="2800" b="0" strike="noStrike" spc="-1" dirty="0">
                <a:solidFill>
                  <a:srgbClr val="000000"/>
                </a:solidFill>
                <a:latin typeface="Calibri"/>
              </a:rPr>
              <a:t>The two bodies will establish procedures for submission of proposed plans by outside parties, typically before the subcommittees start amending staff plans.</a:t>
            </a:r>
          </a:p>
          <a:p>
            <a:pPr marL="457200" indent="-457200">
              <a:lnSpc>
                <a:spcPct val="90000"/>
              </a:lnSpc>
              <a:spcBef>
                <a:spcPts val="1001"/>
              </a:spcBef>
              <a:buFont typeface="Arial" panose="020B0604020202020204" pitchFamily="34" charset="0"/>
              <a:buChar char="•"/>
              <a:tabLst>
                <a:tab pos="0" algn="l"/>
              </a:tabLst>
            </a:pPr>
            <a:r>
              <a:rPr lang="en-US" sz="2800" b="0" strike="noStrike" spc="-1" dirty="0">
                <a:solidFill>
                  <a:srgbClr val="000000"/>
                </a:solidFill>
                <a:latin typeface="Calibri"/>
              </a:rPr>
              <a:t>In 2011, the ACLU and the Republican Party submitted proposed Senate plans. </a:t>
            </a:r>
          </a:p>
          <a:p>
            <a:pPr marL="457200" indent="-457200">
              <a:lnSpc>
                <a:spcPct val="90000"/>
              </a:lnSpc>
              <a:spcBef>
                <a:spcPts val="1001"/>
              </a:spcBef>
              <a:buFont typeface="Arial" panose="020B0604020202020204" pitchFamily="34" charset="0"/>
              <a:buChar char="•"/>
              <a:tabLst>
                <a:tab pos="0" algn="l"/>
              </a:tabLst>
            </a:pPr>
            <a:r>
              <a:rPr lang="en-US" sz="2800" b="0" strike="noStrike" spc="-1" dirty="0">
                <a:solidFill>
                  <a:srgbClr val="000000"/>
                </a:solidFill>
                <a:latin typeface="Calibri"/>
              </a:rPr>
              <a:t>The ACLU, NAACP, Congress member James Clyburn, Congress members Mick Mulvaney and Joe Wilson and John Kuhn submitted proposed Congressional plans. </a:t>
            </a:r>
          </a:p>
          <a:p>
            <a:pPr marL="457200" indent="-457200">
              <a:lnSpc>
                <a:spcPct val="90000"/>
              </a:lnSpc>
              <a:spcBef>
                <a:spcPts val="1001"/>
              </a:spcBef>
              <a:buFont typeface="Arial" panose="020B0604020202020204" pitchFamily="34" charset="0"/>
              <a:buChar char="•"/>
              <a:tabLst>
                <a:tab pos="0" algn="l"/>
              </a:tabLst>
            </a:pPr>
            <a:r>
              <a:rPr lang="en-US" sz="2800" b="0" strike="noStrike" spc="-1" dirty="0">
                <a:solidFill>
                  <a:srgbClr val="000000"/>
                </a:solidFill>
                <a:latin typeface="Calibri"/>
              </a:rPr>
              <a:t>As mapping software becomes more accessible, more private parties, like the League of Women Voters of South Carolina, will likely submit plans.</a:t>
            </a:r>
          </a:p>
          <a:p>
            <a:pPr>
              <a:lnSpc>
                <a:spcPct val="90000"/>
              </a:lnSpc>
              <a:spcBef>
                <a:spcPts val="1001"/>
              </a:spcBef>
              <a:tabLst>
                <a:tab pos="0" algn="l"/>
              </a:tabLst>
            </a:pPr>
            <a:endParaRPr lang="en-US" sz="2800" b="0" strike="noStrike" spc="-1" dirty="0">
              <a:solidFill>
                <a:srgbClr val="000000"/>
              </a:solidFill>
              <a:latin typeface="Calibri"/>
            </a:endParaRPr>
          </a:p>
          <a:p>
            <a:pPr>
              <a:lnSpc>
                <a:spcPct val="90000"/>
              </a:lnSpc>
              <a:spcBef>
                <a:spcPts val="1001"/>
              </a:spcBef>
              <a:tabLst>
                <a:tab pos="0" algn="l"/>
              </a:tabLst>
            </a:pPr>
            <a:endParaRPr lang="en-US" sz="2800" b="0" strike="noStrike" spc="-1" dirty="0">
              <a:solidFill>
                <a:srgbClr val="000000"/>
              </a:solidFill>
              <a:latin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TextShape 1"/>
          <p:cNvSpPr txBox="1"/>
          <p:nvPr/>
        </p:nvSpPr>
        <p:spPr>
          <a:xfrm>
            <a:off x="838080" y="365040"/>
            <a:ext cx="10515240" cy="1325160"/>
          </a:xfrm>
          <a:prstGeom prst="rect">
            <a:avLst/>
          </a:prstGeom>
          <a:noFill/>
          <a:ln w="0">
            <a:noFill/>
          </a:ln>
        </p:spPr>
        <p:txBody>
          <a:bodyPr anchor="ctr">
            <a:noAutofit/>
          </a:bodyPr>
          <a:lstStyle/>
          <a:p>
            <a:pPr algn="ctr">
              <a:lnSpc>
                <a:spcPct val="90000"/>
              </a:lnSpc>
            </a:pPr>
            <a:r>
              <a:rPr lang="en-US" sz="4400" b="1" strike="noStrike" spc="-1" dirty="0">
                <a:solidFill>
                  <a:srgbClr val="C00000"/>
                </a:solidFill>
                <a:latin typeface="BIG CASLON MEDIUM" panose="02000603090000020003" pitchFamily="2" charset="-79"/>
                <a:cs typeface="BIG CASLON MEDIUM" panose="02000603090000020003" pitchFamily="2" charset="-79"/>
              </a:rPr>
              <a:t>Process: Passage</a:t>
            </a:r>
            <a:endParaRPr lang="en-US" sz="4400" b="0" strike="noStrike" spc="-1" dirty="0">
              <a:solidFill>
                <a:srgbClr val="C00000"/>
              </a:solidFill>
              <a:latin typeface="Big Caslon Medium" panose="02000603090000020003" pitchFamily="2" charset="-79"/>
              <a:cs typeface="Big Caslon Medium" panose="02000603090000020003" pitchFamily="2" charset="-79"/>
            </a:endParaRPr>
          </a:p>
        </p:txBody>
      </p:sp>
      <p:sp>
        <p:nvSpPr>
          <p:cNvPr id="135" name="TextShape 2"/>
          <p:cNvSpPr txBox="1"/>
          <p:nvPr/>
        </p:nvSpPr>
        <p:spPr>
          <a:xfrm>
            <a:off x="838080" y="1825560"/>
            <a:ext cx="10515240" cy="4350960"/>
          </a:xfrm>
          <a:prstGeom prst="rect">
            <a:avLst/>
          </a:prstGeom>
          <a:noFill/>
          <a:ln w="0">
            <a:noFill/>
          </a:ln>
        </p:spPr>
        <p:txBody>
          <a:bodyPr>
            <a:normAutofit fontScale="92500" lnSpcReduction="10000"/>
          </a:bodyPr>
          <a:lstStyle/>
          <a:p>
            <a:pPr marL="228600" indent="-228240">
              <a:lnSpc>
                <a:spcPct val="90000"/>
              </a:lnSpc>
              <a:spcBef>
                <a:spcPts val="1001"/>
              </a:spcBef>
              <a:buClr>
                <a:srgbClr val="000000"/>
              </a:buClr>
              <a:buFont typeface="Arial"/>
              <a:buChar char="•"/>
            </a:pPr>
            <a:r>
              <a:rPr lang="en-US" sz="2800" b="0" strike="noStrike" spc="-1" dirty="0">
                <a:solidFill>
                  <a:srgbClr val="000000"/>
                </a:solidFill>
                <a:latin typeface="Calibri"/>
              </a:rPr>
              <a:t>Redistricting plans progress from subcommittee to Full Judiciary Committees and then to the Floor just like other pieces of legislation with amendments considered through the process.</a:t>
            </a:r>
          </a:p>
          <a:p>
            <a:pPr marL="228600" indent="-228240">
              <a:lnSpc>
                <a:spcPct val="90000"/>
              </a:lnSpc>
              <a:spcBef>
                <a:spcPts val="1001"/>
              </a:spcBef>
              <a:buClr>
                <a:srgbClr val="000000"/>
              </a:buClr>
              <a:buFont typeface="Arial"/>
              <a:buChar char="•"/>
            </a:pPr>
            <a:r>
              <a:rPr lang="en-US" sz="2800" b="0" strike="noStrike" spc="-1" dirty="0">
                <a:solidFill>
                  <a:srgbClr val="000000"/>
                </a:solidFill>
                <a:latin typeface="Calibri"/>
              </a:rPr>
              <a:t>Senate Rules don’t allow Calendar games on a reapportionment bill. Any such bill is placed in the masthead position and must be taken up daily after the conclusion of the Uncontested Local Calendar.</a:t>
            </a:r>
          </a:p>
          <a:p>
            <a:pPr marL="228600" indent="-228240">
              <a:lnSpc>
                <a:spcPct val="90000"/>
              </a:lnSpc>
              <a:spcBef>
                <a:spcPts val="1001"/>
              </a:spcBef>
              <a:buClr>
                <a:srgbClr val="000000"/>
              </a:buClr>
              <a:buFont typeface="Arial"/>
              <a:buChar char="•"/>
            </a:pPr>
            <a:r>
              <a:rPr lang="en-US" sz="2800" b="0" strike="noStrike" spc="-1" dirty="0">
                <a:solidFill>
                  <a:srgbClr val="000000"/>
                </a:solidFill>
                <a:latin typeface="Calibri"/>
              </a:rPr>
              <a:t>The House and the Senate typically don’t touch one another’s redistricting bills. They simply pass them.</a:t>
            </a:r>
          </a:p>
          <a:p>
            <a:pPr marL="228600" indent="-228240">
              <a:lnSpc>
                <a:spcPct val="90000"/>
              </a:lnSpc>
              <a:spcBef>
                <a:spcPts val="1001"/>
              </a:spcBef>
              <a:buClr>
                <a:srgbClr val="000000"/>
              </a:buClr>
              <a:buFont typeface="Arial"/>
              <a:buChar char="•"/>
            </a:pPr>
            <a:r>
              <a:rPr lang="en-US" sz="2800" b="0" strike="noStrike" spc="-1" dirty="0">
                <a:solidFill>
                  <a:srgbClr val="000000"/>
                </a:solidFill>
                <a:latin typeface="Calibri"/>
              </a:rPr>
              <a:t>The Governor may sign or veto a reapportionment bill.</a:t>
            </a:r>
          </a:p>
          <a:p>
            <a:pPr marL="228600" indent="-228240">
              <a:lnSpc>
                <a:spcPct val="90000"/>
              </a:lnSpc>
              <a:spcBef>
                <a:spcPts val="1001"/>
              </a:spcBef>
              <a:buClr>
                <a:srgbClr val="000000"/>
              </a:buClr>
              <a:buFont typeface="Arial"/>
              <a:buChar char="•"/>
            </a:pPr>
            <a:r>
              <a:rPr lang="en-US" sz="2800" b="0" strike="noStrike" spc="-1" dirty="0">
                <a:solidFill>
                  <a:srgbClr val="000000"/>
                </a:solidFill>
                <a:latin typeface="Calibri"/>
              </a:rPr>
              <a:t>If the Governor vetoes, someone will bring a lawsuit under One Person One Vote.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C5CC5-6A24-7F4C-9220-0C9C4CC0BCF6}"/>
              </a:ext>
            </a:extLst>
          </p:cNvPr>
          <p:cNvSpPr>
            <a:spLocks noGrp="1"/>
          </p:cNvSpPr>
          <p:nvPr>
            <p:ph type="title"/>
          </p:nvPr>
        </p:nvSpPr>
        <p:spPr>
          <a:xfrm>
            <a:off x="3350888" y="2379530"/>
            <a:ext cx="5490224" cy="1689390"/>
          </a:xfrm>
        </p:spPr>
        <p:txBody>
          <a:bodyPr>
            <a:normAutofit fontScale="90000"/>
          </a:bodyPr>
          <a:lstStyle/>
          <a:p>
            <a:r>
              <a:rPr lang="en-US" dirty="0">
                <a:latin typeface="Big Caslon Medium" panose="02000603090000020003" pitchFamily="2" charset="-79"/>
                <a:cs typeface="Big Caslon Medium" panose="02000603090000020003" pitchFamily="2" charset="-79"/>
              </a:rPr>
              <a:t>Redistricting:</a:t>
            </a:r>
            <a:br>
              <a:rPr lang="en-US" dirty="0">
                <a:latin typeface="Big Caslon Medium" panose="02000603090000020003" pitchFamily="2" charset="-79"/>
                <a:cs typeface="Big Caslon Medium" panose="02000603090000020003" pitchFamily="2" charset="-79"/>
              </a:rPr>
            </a:br>
            <a:r>
              <a:rPr lang="en-US" dirty="0">
                <a:latin typeface="Big Caslon Medium" panose="02000603090000020003" pitchFamily="2" charset="-79"/>
                <a:cs typeface="Big Caslon Medium" panose="02000603090000020003" pitchFamily="2" charset="-79"/>
              </a:rPr>
              <a:t>The Legal Foundation</a:t>
            </a:r>
          </a:p>
        </p:txBody>
      </p:sp>
    </p:spTree>
    <p:extLst>
      <p:ext uri="{BB962C8B-B14F-4D97-AF65-F5344CB8AC3E}">
        <p14:creationId xmlns:p14="http://schemas.microsoft.com/office/powerpoint/2010/main" val="3072238928"/>
      </p:ext>
    </p:extLst>
  </p:cSld>
  <p:clrMapOvr>
    <a:masterClrMapping/>
  </p:clrMapOvr>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3947</TotalTime>
  <Words>2323</Words>
  <Application>Microsoft Office PowerPoint</Application>
  <PresentationFormat>Widescreen</PresentationFormat>
  <Paragraphs>241</Paragraphs>
  <Slides>44</Slides>
  <Notes>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44</vt:i4>
      </vt:variant>
    </vt:vector>
  </HeadingPairs>
  <TitlesOfParts>
    <vt:vector size="56" baseType="lpstr">
      <vt:lpstr>Arial</vt:lpstr>
      <vt:lpstr>BIG CASLON MEDIUM</vt:lpstr>
      <vt:lpstr>BIG CASLON MEDIUM</vt:lpstr>
      <vt:lpstr>Calibri</vt:lpstr>
      <vt:lpstr>Calibri Light</vt:lpstr>
      <vt:lpstr>Oswald</vt:lpstr>
      <vt:lpstr>Roboto Condensed</vt:lpstr>
      <vt:lpstr>Rockwell</vt:lpstr>
      <vt:lpstr>Times New Roman</vt:lpstr>
      <vt:lpstr>Wingdings</vt:lpstr>
      <vt:lpstr>Atlas</vt:lpstr>
      <vt:lpstr>Office Theme</vt:lpstr>
      <vt:lpstr>PowerPoint Presentation</vt:lpstr>
      <vt:lpstr>Redistricting:  The Process</vt:lpstr>
      <vt:lpstr>PowerPoint Presentation</vt:lpstr>
      <vt:lpstr>PowerPoint Presentation</vt:lpstr>
      <vt:lpstr>PowerPoint Presentation</vt:lpstr>
      <vt:lpstr>PowerPoint Presentation</vt:lpstr>
      <vt:lpstr>PowerPoint Presentation</vt:lpstr>
      <vt:lpstr>PowerPoint Presentation</vt:lpstr>
      <vt:lpstr>Redistricting: The Legal Foundation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Redistricting:  The Census</vt:lpstr>
      <vt:lpstr>PowerPoint Presentation</vt:lpstr>
      <vt:lpstr>PowerPoint Presentation</vt:lpstr>
      <vt:lpstr>PowerPoint Presentation</vt:lpstr>
      <vt:lpstr>PowerPoint Presentation</vt:lpstr>
      <vt:lpstr>PowerPoint Presentation</vt:lpstr>
      <vt:lpstr>Redistricting: Criteria</vt:lpstr>
      <vt:lpstr>PowerPoint Presentation</vt:lpstr>
      <vt:lpstr>PowerPoint Presentation</vt:lpstr>
      <vt:lpstr>PowerPoint Presentation</vt:lpstr>
      <vt:lpstr>PowerPoint Presentation</vt:lpstr>
      <vt:lpstr>Compactness Summaries</vt:lpstr>
      <vt:lpstr>Redistricting:  When does it result in gerrymandering?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John Ruoff</dc:creator>
  <dc:description/>
  <cp:lastModifiedBy>John Ruoff</cp:lastModifiedBy>
  <cp:revision>76</cp:revision>
  <cp:lastPrinted>2021-03-17T19:42:23Z</cp:lastPrinted>
  <dcterms:created xsi:type="dcterms:W3CDTF">2021-03-15T17:01:49Z</dcterms:created>
  <dcterms:modified xsi:type="dcterms:W3CDTF">2021-03-26T16:22:59Z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22</vt:i4>
  </property>
</Properties>
</file>